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7" r:id="rId3"/>
    <p:sldId id="258" r:id="rId4"/>
    <p:sldId id="260" r:id="rId5"/>
    <p:sldId id="278" r:id="rId6"/>
    <p:sldId id="264" r:id="rId7"/>
    <p:sldId id="276" r:id="rId8"/>
    <p:sldId id="263" r:id="rId9"/>
    <p:sldId id="265" r:id="rId10"/>
    <p:sldId id="266" r:id="rId11"/>
    <p:sldId id="267" r:id="rId12"/>
    <p:sldId id="279" r:id="rId13"/>
    <p:sldId id="280" r:id="rId14"/>
    <p:sldId id="281" r:id="rId15"/>
    <p:sldId id="274" r:id="rId16"/>
    <p:sldId id="275" r:id="rId17"/>
    <p:sldId id="282" r:id="rId1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4CC"/>
    <a:srgbClr val="E7EBE8"/>
    <a:srgbClr val="FFFFFF"/>
    <a:srgbClr val="D9D9D9"/>
    <a:srgbClr val="FEE467"/>
    <a:srgbClr val="A8A33C"/>
    <a:srgbClr val="526C18"/>
    <a:srgbClr val="F8F9F8"/>
    <a:srgbClr val="DAE6D0"/>
    <a:srgbClr val="7E9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19209" autoAdjust="0"/>
  </p:normalViewPr>
  <p:slideViewPr>
    <p:cSldViewPr snapToGrid="0">
      <p:cViewPr varScale="1">
        <p:scale>
          <a:sx n="92" d="100"/>
          <a:sy n="92" d="100"/>
        </p:scale>
        <p:origin x="9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6A1E-D7A6-4886-A375-388D2A70966D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D25BC-1D2A-4175-9744-870A22D7A8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308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D0A18-E608-42C6-85B0-806E68D24D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0734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https://www.golinuxcloud.com/types-of-machine-learning/Copyright © 2024 | Hosted On Rocket.net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395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endParaRPr lang="el-G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https://www.linkedin.com/pulse/unsupervised-machine-learning-clustering-association-techniques-tbjpf/</a:t>
            </a: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7037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8143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u="sng" dirty="0">
              <a:highlight>
                <a:srgbClr val="FFFF00"/>
              </a:highlight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1034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1679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707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+mj-lt"/>
              <a:buNone/>
            </a:pPr>
            <a:endParaRPr lang="el-GR" sz="1800" b="0" u="none" dirty="0">
              <a:solidFill>
                <a:schemeClr val="accent1">
                  <a:lumMod val="60000"/>
                  <a:lumOff val="40000"/>
                </a:schemeClr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689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2A0B3-045E-457C-ACE4-34FAE419CDAC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27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l-GR" sz="1800" dirty="0">
              <a:effectLst/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l-GR" sz="1800" dirty="0">
              <a:effectLst/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800" dirty="0"/>
              <a:t>https://pixabay.com/el/photos/%CE%B5%CE%BB%CE%B9%CE%AC-%CE%BB%CE%AC%CE%B4%CE%B9-%CF%86%CF%8D%CE%BB%CE%BB%CE%BF-%CF%86%CF%85%CF%84%CF%8C-%CF%84%CF%81%CF%8E%CF%89-%CF%86%CE%B1%CE%B3%CE%B7%CF%84%CF%8C-2657696/</a:t>
            </a:r>
            <a:endParaRPr lang="el-GR" sz="1800" dirty="0"/>
          </a:p>
          <a:p>
            <a:pPr marL="0" indent="0">
              <a:buFont typeface="+mj-lt"/>
              <a:buNone/>
            </a:pPr>
            <a:endParaRPr lang="el-GR" sz="1800" dirty="0">
              <a:effectLst/>
              <a:highlight>
                <a:srgbClr val="FFFF00"/>
              </a:highlight>
              <a:latin typeface="Times New Roman" panose="02020603050405020304" pitchFamily="18" charset="0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621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9857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https://www.tovima.gr/2013/06/21/science/mythoi-kai-alitheies-gia-to-ladi/</a:t>
            </a:r>
            <a:endParaRPr lang="el-G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763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2804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l-G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l-G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https://www.researchgate.net/figure/Vector-normalized-and-average-FTIR-spectra-of-six-treatments-S1-S6_fig3_329183723</a:t>
            </a:r>
            <a:endParaRPr lang="el-G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l-G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749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7372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l-G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l-G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24765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  <a:p>
            <a:endParaRPr lang="el-GR" dirty="0"/>
          </a:p>
          <a:p>
            <a:r>
              <a:rPr lang="en-US" sz="2000" dirty="0"/>
              <a:t>https://mapendo.co/blog/training-data-the-milestone-of-machine-learning</a:t>
            </a:r>
          </a:p>
          <a:p>
            <a:endParaRPr lang="el-GR" sz="20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D25BC-1D2A-4175-9744-870A22D7A8F1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8819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2E19CDA-B936-54F2-528F-8BC7904F5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A8BABB7-55B1-44B9-9D6E-1D0071B8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AE03381-6391-8D7C-8436-72F8E0E3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34F3DB6-F316-6337-3959-B9E914FA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A69E13C-178A-BE06-0D61-0A796D6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1114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DB0A909-64B7-1176-11B3-C0171DFB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30741561-0EFB-9BF4-A761-B65094145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AC20718-F2BF-2589-09C6-6B37B1081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CD8258F-600E-BE37-2D95-67980BF3E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0C22AAF-089E-632A-F44A-5A07D799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9860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0F48BA54-C9E5-6D02-5A82-56E963AD9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1534699D-614C-F67C-77BB-158C695B3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C3B9DB5-2976-1C87-AD74-B436FB6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9F9AF6-400D-8E2E-9CE3-C8DE083C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D441D91-DCE9-DB0C-1EC8-78693FFA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966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BD13F6-EBE9-5B29-7ADD-CB990443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6C4ED65-3781-B136-3084-13BBAFA71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3424010-2EFA-2706-B86B-F0904D56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2B89B04-EA76-A827-0B3A-FB70A89D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2978F38-2C31-006C-CDBD-5974B255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874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FA509DC-3716-44FD-2CD0-74234B8A0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B33A42B-97E3-F440-BC46-C939377F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F92FBB0-7D2F-EA74-E62A-4DD23A4B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EBDE61A-107F-6796-31CE-B1B8D154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57E06E1-6EB2-D47E-1AC9-05CCB393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235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84A9BC-449C-D4CD-BE2E-0B591049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BE84774-B2BE-7280-004F-01778AD44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F71AF8F-0672-F591-34BD-00405489E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A74DA2F-1D35-5BB6-A09A-027755CB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16CF424-0DD5-6E03-3800-AFD4C38E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C0C163A-2FCB-F62C-F908-72B6997E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538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5F33F9-DFAC-443D-0C99-027575C6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72F914E-C664-EB84-DF90-F473B034E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0137A39-F253-6CE7-A1EA-BD49E4A61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D29D0CC4-670D-626E-CD94-2598530C3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A1698A4-9D4E-7E00-7263-041F045B9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C66D33FA-F100-4900-3B05-1697CFD8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4BE62C6D-0CB4-9F68-3ACB-F58FEBCD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0EA8A27-F1CF-24F9-8E7E-CB868C4B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4281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438872-E46B-B3AE-6875-2F41CCEB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12A4685-5D0F-03AA-9114-08CFA86D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786790B2-3285-3074-23FA-EA8C05CA3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0F4D534-6588-C12A-72E6-EF645536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7233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2DB811E-6035-5285-B5D9-B789C5E7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01F173-243C-D33E-1215-C76A7D2D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A3E2A1E0-0835-5853-2F23-5A9A4DBB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68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881BE8-61D8-EB72-3770-B757273E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B5B8B7C-9993-CD71-2B6F-DD86DE41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0E12F89-96DC-7872-DB9B-0D8B1B0A1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A03D492-E509-A920-F64F-7B175AF4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C70D79B-8ED2-FB8A-58EA-AD34D921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48F2392-EF37-F04A-2346-6830CE65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12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7E24BE-EE27-DB6E-5FD6-D721CB27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6BC8FB2-9A06-4C05-907C-76FDE59FA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BF472404-F787-C284-52CA-962CB52E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3B191B5-314A-ED38-CC0E-273ABC5D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2CD4960-9247-4277-9E04-4E78B05F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3BBB737-1FBE-D0D4-FFDF-4BCCF1C5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457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38F7414C-78A8-3F93-463B-B8C6ED52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B8507A9-691C-4C02-4EB6-820469F27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C0FF451-0E52-77D4-48C2-BDCDFD858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D133-A212-4AD1-90C7-082AC3A34471}" type="datetimeFigureOut">
              <a:rPr lang="el-GR" smtClean="0"/>
              <a:t>14/10/2024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02C44AD-2D07-42B6-8211-EF3DC02A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AB8A615-397F-F5BF-923E-F3790C2C0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7D0B7-6238-485F-A19F-094A56DEF1B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46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24381BD-EE08-51BA-CD22-594387B8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40805">
            <a:off x="548309" y="10540986"/>
            <a:ext cx="10134889" cy="117212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21FA2-DCAA-45A4-BF20-D58036035D08}"/>
              </a:ext>
            </a:extLst>
          </p:cNvPr>
          <p:cNvSpPr txBox="1"/>
          <p:nvPr/>
        </p:nvSpPr>
        <p:spPr>
          <a:xfrm>
            <a:off x="-21822133" y="15206748"/>
            <a:ext cx="64838435" cy="1908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23400" b="1" i="0" u="none" strike="noStrike" kern="1200" cap="none" spc="0" normalizeH="0" baseline="0" noProof="0" dirty="0">
                <a:ln>
                  <a:noFill/>
                </a:ln>
                <a:solidFill>
                  <a:srgbClr val="926F00"/>
                </a:solidFill>
                <a:effectLst/>
                <a:uLnTx/>
                <a:uFillTx/>
                <a:latin typeface="Times New Roman" panose="02020603050405020304" pitchFamily="18" charset="0"/>
                <a:ea typeface="Mermaid" pitchFamily="2" charset="0"/>
                <a:cs typeface="Times New Roman" panose="02020603050405020304" pitchFamily="18" charset="0"/>
              </a:rPr>
              <a:t>Historian</a:t>
            </a:r>
            <a:endParaRPr kumimoji="0" lang="en-MY" sz="148100" b="1" i="0" u="none" strike="noStrike" kern="1200" cap="none" spc="0" normalizeH="0" baseline="0" noProof="0" dirty="0">
              <a:ln>
                <a:noFill/>
              </a:ln>
              <a:solidFill>
                <a:srgbClr val="926F00"/>
              </a:solidFill>
              <a:effectLst/>
              <a:uLnTx/>
              <a:uFillTx/>
              <a:latin typeface="Times New Roman" panose="02020603050405020304" pitchFamily="18" charset="0"/>
              <a:ea typeface="Mermaid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941AED-C76F-5F9F-8B2C-DAB1BF9B589C}"/>
              </a:ext>
            </a:extLst>
          </p:cNvPr>
          <p:cNvGrpSpPr/>
          <p:nvPr/>
        </p:nvGrpSpPr>
        <p:grpSpPr>
          <a:xfrm>
            <a:off x="3476056" y="13662224"/>
            <a:ext cx="4865304" cy="114236"/>
            <a:chOff x="3476056" y="4382802"/>
            <a:chExt cx="4865304" cy="11423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5B3694-1856-4A87-28E4-DE02DD7E5E18}"/>
                </a:ext>
              </a:extLst>
            </p:cNvPr>
            <p:cNvCxnSpPr>
              <a:cxnSpLocks/>
            </p:cNvCxnSpPr>
            <p:nvPr/>
          </p:nvCxnSpPr>
          <p:spPr>
            <a:xfrm>
              <a:off x="3476056" y="4439920"/>
              <a:ext cx="4865304" cy="0"/>
            </a:xfrm>
            <a:prstGeom prst="line">
              <a:avLst/>
            </a:prstGeom>
            <a:ln w="9525">
              <a:solidFill>
                <a:srgbClr val="644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6EE9FD-D8BE-F9D9-25DE-175DD3133BAE}"/>
                </a:ext>
              </a:extLst>
            </p:cNvPr>
            <p:cNvSpPr/>
            <p:nvPr/>
          </p:nvSpPr>
          <p:spPr>
            <a:xfrm>
              <a:off x="5851348" y="4382802"/>
              <a:ext cx="114721" cy="114236"/>
            </a:xfrm>
            <a:custGeom>
              <a:avLst/>
              <a:gdLst>
                <a:gd name="connsiteX0" fmla="*/ 111939 w 114721"/>
                <a:gd name="connsiteY0" fmla="*/ 50292 h 114236"/>
                <a:gd name="connsiteX1" fmla="*/ 114225 w 114721"/>
                <a:gd name="connsiteY1" fmla="*/ 41434 h 114236"/>
                <a:gd name="connsiteX2" fmla="*/ 106796 w 114721"/>
                <a:gd name="connsiteY2" fmla="*/ 36290 h 114236"/>
                <a:gd name="connsiteX3" fmla="*/ 80507 w 114721"/>
                <a:gd name="connsiteY3" fmla="*/ 36290 h 114236"/>
                <a:gd name="connsiteX4" fmla="*/ 73077 w 114721"/>
                <a:gd name="connsiteY4" fmla="*/ 30861 h 114236"/>
                <a:gd name="connsiteX5" fmla="*/ 64790 w 114721"/>
                <a:gd name="connsiteY5" fmla="*/ 5429 h 114236"/>
                <a:gd name="connsiteX6" fmla="*/ 57361 w 114721"/>
                <a:gd name="connsiteY6" fmla="*/ 0 h 114236"/>
                <a:gd name="connsiteX7" fmla="*/ 49931 w 114721"/>
                <a:gd name="connsiteY7" fmla="*/ 5429 h 114236"/>
                <a:gd name="connsiteX8" fmla="*/ 41645 w 114721"/>
                <a:gd name="connsiteY8" fmla="*/ 30861 h 114236"/>
                <a:gd name="connsiteX9" fmla="*/ 34215 w 114721"/>
                <a:gd name="connsiteY9" fmla="*/ 36290 h 114236"/>
                <a:gd name="connsiteX10" fmla="*/ 7926 w 114721"/>
                <a:gd name="connsiteY10" fmla="*/ 36290 h 114236"/>
                <a:gd name="connsiteX11" fmla="*/ 497 w 114721"/>
                <a:gd name="connsiteY11" fmla="*/ 41434 h 114236"/>
                <a:gd name="connsiteX12" fmla="*/ 2783 w 114721"/>
                <a:gd name="connsiteY12" fmla="*/ 50292 h 114236"/>
                <a:gd name="connsiteX13" fmla="*/ 11927 w 114721"/>
                <a:gd name="connsiteY13" fmla="*/ 58579 h 114236"/>
                <a:gd name="connsiteX14" fmla="*/ 23642 w 114721"/>
                <a:gd name="connsiteY14" fmla="*/ 68866 h 114236"/>
                <a:gd name="connsiteX15" fmla="*/ 25928 w 114721"/>
                <a:gd name="connsiteY15" fmla="*/ 72581 h 114236"/>
                <a:gd name="connsiteX16" fmla="*/ 25928 w 114721"/>
                <a:gd name="connsiteY16" fmla="*/ 77153 h 114236"/>
                <a:gd name="connsiteX17" fmla="*/ 17927 w 114721"/>
                <a:gd name="connsiteY17" fmla="*/ 104013 h 114236"/>
                <a:gd name="connsiteX18" fmla="*/ 20785 w 114721"/>
                <a:gd name="connsiteY18" fmla="*/ 112586 h 114236"/>
                <a:gd name="connsiteX19" fmla="*/ 29929 w 114721"/>
                <a:gd name="connsiteY19" fmla="*/ 112871 h 114236"/>
                <a:gd name="connsiteX20" fmla="*/ 52789 w 114721"/>
                <a:gd name="connsiteY20" fmla="*/ 96869 h 114236"/>
                <a:gd name="connsiteX21" fmla="*/ 61647 w 114721"/>
                <a:gd name="connsiteY21" fmla="*/ 96869 h 114236"/>
                <a:gd name="connsiteX22" fmla="*/ 84507 w 114721"/>
                <a:gd name="connsiteY22" fmla="*/ 112871 h 114236"/>
                <a:gd name="connsiteX23" fmla="*/ 93651 w 114721"/>
                <a:gd name="connsiteY23" fmla="*/ 112586 h 114236"/>
                <a:gd name="connsiteX24" fmla="*/ 96509 w 114721"/>
                <a:gd name="connsiteY24" fmla="*/ 104013 h 114236"/>
                <a:gd name="connsiteX25" fmla="*/ 88793 w 114721"/>
                <a:gd name="connsiteY25" fmla="*/ 77153 h 114236"/>
                <a:gd name="connsiteX26" fmla="*/ 91079 w 114721"/>
                <a:gd name="connsiteY26" fmla="*/ 68866 h 114236"/>
                <a:gd name="connsiteX27" fmla="*/ 111939 w 114721"/>
                <a:gd name="connsiteY27" fmla="*/ 50292 h 11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721" h="114236">
                  <a:moveTo>
                    <a:pt x="111939" y="50292"/>
                  </a:moveTo>
                  <a:cubicBezTo>
                    <a:pt x="114511" y="48006"/>
                    <a:pt x="115368" y="44577"/>
                    <a:pt x="114225" y="41434"/>
                  </a:cubicBezTo>
                  <a:cubicBezTo>
                    <a:pt x="113082" y="38291"/>
                    <a:pt x="110225" y="36290"/>
                    <a:pt x="106796" y="36290"/>
                  </a:cubicBezTo>
                  <a:lnTo>
                    <a:pt x="80507" y="36290"/>
                  </a:lnTo>
                  <a:cubicBezTo>
                    <a:pt x="77078" y="36290"/>
                    <a:pt x="74220" y="34004"/>
                    <a:pt x="73077" y="30861"/>
                  </a:cubicBezTo>
                  <a:lnTo>
                    <a:pt x="64790" y="5429"/>
                  </a:lnTo>
                  <a:cubicBezTo>
                    <a:pt x="63647" y="2286"/>
                    <a:pt x="60790" y="0"/>
                    <a:pt x="57361" y="0"/>
                  </a:cubicBezTo>
                  <a:cubicBezTo>
                    <a:pt x="53932" y="0"/>
                    <a:pt x="51074" y="2286"/>
                    <a:pt x="49931" y="5429"/>
                  </a:cubicBezTo>
                  <a:lnTo>
                    <a:pt x="41645" y="30861"/>
                  </a:lnTo>
                  <a:cubicBezTo>
                    <a:pt x="40502" y="34004"/>
                    <a:pt x="37644" y="36290"/>
                    <a:pt x="34215" y="36290"/>
                  </a:cubicBezTo>
                  <a:lnTo>
                    <a:pt x="7926" y="36290"/>
                  </a:lnTo>
                  <a:cubicBezTo>
                    <a:pt x="4783" y="36290"/>
                    <a:pt x="1640" y="38291"/>
                    <a:pt x="497" y="41434"/>
                  </a:cubicBezTo>
                  <a:cubicBezTo>
                    <a:pt x="-646" y="44577"/>
                    <a:pt x="211" y="48006"/>
                    <a:pt x="2783" y="50292"/>
                  </a:cubicBezTo>
                  <a:lnTo>
                    <a:pt x="11927" y="58579"/>
                  </a:lnTo>
                  <a:lnTo>
                    <a:pt x="23642" y="68866"/>
                  </a:lnTo>
                  <a:cubicBezTo>
                    <a:pt x="24785" y="70009"/>
                    <a:pt x="25643" y="71152"/>
                    <a:pt x="25928" y="72581"/>
                  </a:cubicBezTo>
                  <a:cubicBezTo>
                    <a:pt x="26214" y="74009"/>
                    <a:pt x="26214" y="75724"/>
                    <a:pt x="25928" y="77153"/>
                  </a:cubicBezTo>
                  <a:lnTo>
                    <a:pt x="17927" y="104013"/>
                  </a:lnTo>
                  <a:cubicBezTo>
                    <a:pt x="16784" y="107156"/>
                    <a:pt x="17927" y="110585"/>
                    <a:pt x="20785" y="112586"/>
                  </a:cubicBezTo>
                  <a:cubicBezTo>
                    <a:pt x="23357" y="114586"/>
                    <a:pt x="27071" y="114586"/>
                    <a:pt x="29929" y="112871"/>
                  </a:cubicBezTo>
                  <a:lnTo>
                    <a:pt x="52789" y="96869"/>
                  </a:lnTo>
                  <a:cubicBezTo>
                    <a:pt x="55361" y="94869"/>
                    <a:pt x="59075" y="94869"/>
                    <a:pt x="61647" y="96869"/>
                  </a:cubicBezTo>
                  <a:lnTo>
                    <a:pt x="84507" y="112871"/>
                  </a:lnTo>
                  <a:cubicBezTo>
                    <a:pt x="87365" y="114872"/>
                    <a:pt x="90794" y="114586"/>
                    <a:pt x="93651" y="112586"/>
                  </a:cubicBezTo>
                  <a:cubicBezTo>
                    <a:pt x="96223" y="110585"/>
                    <a:pt x="97366" y="107156"/>
                    <a:pt x="96509" y="104013"/>
                  </a:cubicBezTo>
                  <a:lnTo>
                    <a:pt x="88793" y="77153"/>
                  </a:lnTo>
                  <a:cubicBezTo>
                    <a:pt x="87936" y="74295"/>
                    <a:pt x="88793" y="70866"/>
                    <a:pt x="91079" y="68866"/>
                  </a:cubicBezTo>
                  <a:lnTo>
                    <a:pt x="111939" y="50292"/>
                  </a:lnTo>
                  <a:close/>
                </a:path>
              </a:pathLst>
            </a:custGeom>
            <a:solidFill>
              <a:srgbClr val="644C00"/>
            </a:solidFill>
            <a:ln w="27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MY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60F98C8-D1DC-07D6-882C-6A2B30D01237}"/>
              </a:ext>
            </a:extLst>
          </p:cNvPr>
          <p:cNvSpPr txBox="1"/>
          <p:nvPr/>
        </p:nvSpPr>
        <p:spPr>
          <a:xfrm>
            <a:off x="4116108" y="14361722"/>
            <a:ext cx="347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 dirty="0">
                <a:solidFill>
                  <a:srgbClr val="926F00"/>
                </a:solidFill>
                <a:latin typeface="Times New Roman" panose="02020603050405020304" pitchFamily="18" charset="0"/>
                <a:ea typeface="Mermaid" pitchFamily="2" charset="0"/>
                <a:cs typeface="Times New Roman" panose="02020603050405020304" pitchFamily="18" charset="0"/>
              </a:rPr>
              <a:t>A presentation created by hmppt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EDCF2-A7B7-A81B-2E61-9B8490E72FBC}"/>
              </a:ext>
            </a:extLst>
          </p:cNvPr>
          <p:cNvSpPr txBox="1"/>
          <p:nvPr/>
        </p:nvSpPr>
        <p:spPr>
          <a:xfrm>
            <a:off x="9344988" y="9976094"/>
            <a:ext cx="15475839" cy="1535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MY" sz="49600" b="1" i="0" u="none" strike="noStrike" kern="1200" cap="none" spc="0" normalizeH="0" baseline="0" noProof="0" dirty="0">
                <a:ln>
                  <a:noFill/>
                </a:ln>
                <a:solidFill>
                  <a:srgbClr val="926F00"/>
                </a:solidFill>
                <a:effectLst/>
                <a:uLnTx/>
                <a:uFillTx/>
                <a:latin typeface="Times New Roman" panose="02020603050405020304" pitchFamily="18" charset="0"/>
                <a:ea typeface="Mermaid" pitchFamily="2" charset="0"/>
                <a:cs typeface="Times New Roman" panose="02020603050405020304" pitchFamily="18" charset="0"/>
              </a:rPr>
              <a:t>Great</a:t>
            </a:r>
            <a:endParaRPr lang="en-MY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" descr="Πανεπιστήμιο Πατρών - Βικιπαίδει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0" y="223345"/>
            <a:ext cx="1971705" cy="197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44122" y="470425"/>
            <a:ext cx="228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ΠΑΝΕΠΙΣΤΗΜΙΟ ΠΑΤΡΩΝ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65395" y="1124422"/>
            <a:ext cx="637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ΤΜΗΜΑ ΜΗΧΑΝΙΚΩΝ ΗΛΕΚΤΡΟΝΙΚΩΝ ΥΠΟΛΟΓΙΣΤΩΝ ΚΑΙ ΠΛΗΡΟΦΟΡΙΚΗΣ </a:t>
            </a:r>
          </a:p>
        </p:txBody>
      </p:sp>
      <p:sp>
        <p:nvSpPr>
          <p:cNvPr id="5" name="Ορθογώνιο 4"/>
          <p:cNvSpPr/>
          <p:nvPr/>
        </p:nvSpPr>
        <p:spPr>
          <a:xfrm>
            <a:off x="1868378" y="2189610"/>
            <a:ext cx="8749145" cy="84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l-G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Γεωγραφική</a:t>
            </a:r>
            <a:b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ταυτοποίηση ελαίων με τεχνικές μηχανικής μάθησης</a:t>
            </a:r>
            <a:endParaRPr lang="el-G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Ορθογώνιο 5"/>
          <p:cNvSpPr/>
          <p:nvPr/>
        </p:nvSpPr>
        <p:spPr>
          <a:xfrm>
            <a:off x="5258233" y="3279387"/>
            <a:ext cx="1969442" cy="967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Διπλωματική Εργασία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Ορθογώνιο 3"/>
          <p:cNvSpPr/>
          <p:nvPr/>
        </p:nvSpPr>
        <p:spPr>
          <a:xfrm>
            <a:off x="4964531" y="6430477"/>
            <a:ext cx="2242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Πάτρα, Οκτώβριος 2024 </a:t>
            </a:r>
          </a:p>
        </p:txBody>
      </p:sp>
      <p:sp>
        <p:nvSpPr>
          <p:cNvPr id="7" name="Ορθογώνιο 6"/>
          <p:cNvSpPr/>
          <p:nvPr/>
        </p:nvSpPr>
        <p:spPr>
          <a:xfrm>
            <a:off x="4863376" y="3924598"/>
            <a:ext cx="275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Παπαγεωργίου Δημήτριος</a:t>
            </a:r>
          </a:p>
        </p:txBody>
      </p:sp>
      <p:sp>
        <p:nvSpPr>
          <p:cNvPr id="19" name="Ορθογώνιο 18"/>
          <p:cNvSpPr/>
          <p:nvPr/>
        </p:nvSpPr>
        <p:spPr>
          <a:xfrm>
            <a:off x="5565903" y="4277078"/>
            <a:ext cx="1354097" cy="338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ΑΜ 1064280</a:t>
            </a:r>
          </a:p>
        </p:txBody>
      </p:sp>
      <p:sp>
        <p:nvSpPr>
          <p:cNvPr id="20" name="Ορθογώνιο 19"/>
          <p:cNvSpPr/>
          <p:nvPr/>
        </p:nvSpPr>
        <p:spPr>
          <a:xfrm>
            <a:off x="4654049" y="5142630"/>
            <a:ext cx="3177801" cy="70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Επιβλέπων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l-GR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Μακρής Χρήστος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l-GR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Συνεπιβλέπων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l-GR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Αριστείδης Ηλίας</a:t>
            </a:r>
            <a:endParaRPr lang="el-G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25AB9CF-25A6-FE96-9775-ED15A3353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37" y="1221774"/>
            <a:ext cx="6694170" cy="376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F0C2EF-FB31-792F-349F-910460588F2A}"/>
              </a:ext>
            </a:extLst>
          </p:cNvPr>
          <p:cNvSpPr txBox="1"/>
          <p:nvPr/>
        </p:nvSpPr>
        <p:spPr>
          <a:xfrm>
            <a:off x="360000" y="360000"/>
            <a:ext cx="5617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upervised machine learning</a:t>
            </a:r>
          </a:p>
          <a:p>
            <a:endParaRPr lang="el-GR" dirty="0"/>
          </a:p>
        </p:txBody>
      </p:sp>
      <p:cxnSp>
        <p:nvCxnSpPr>
          <p:cNvPr id="6" name="Ευθύγραμμο βέλος σύνδεσης 5">
            <a:extLst>
              <a:ext uri="{FF2B5EF4-FFF2-40B4-BE49-F238E27FC236}">
                <a16:creationId xmlns:a16="http://schemas.microsoft.com/office/drawing/2014/main" id="{208024E7-E7F4-B6C4-EE1F-6A75E18B1B0A}"/>
              </a:ext>
            </a:extLst>
          </p:cNvPr>
          <p:cNvCxnSpPr/>
          <p:nvPr/>
        </p:nvCxnSpPr>
        <p:spPr>
          <a:xfrm flipH="1">
            <a:off x="7788357" y="4303126"/>
            <a:ext cx="6019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44BEA4-3775-EC6C-1DA8-2CCD702990CB}"/>
              </a:ext>
            </a:extLst>
          </p:cNvPr>
          <p:cNvSpPr txBox="1"/>
          <p:nvPr/>
        </p:nvSpPr>
        <p:spPr>
          <a:xfrm>
            <a:off x="7885512" y="3979960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 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65271A33-9A0C-AADB-83E6-7BBB3638BCEE}"/>
              </a:ext>
            </a:extLst>
          </p:cNvPr>
          <p:cNvCxnSpPr>
            <a:cxnSpLocks/>
          </p:cNvCxnSpPr>
          <p:nvPr/>
        </p:nvCxnSpPr>
        <p:spPr>
          <a:xfrm>
            <a:off x="8086156" y="1888628"/>
            <a:ext cx="2550107" cy="0"/>
          </a:xfrm>
          <a:prstGeom prst="line">
            <a:avLst/>
          </a:prstGeom>
          <a:ln w="28575">
            <a:solidFill>
              <a:srgbClr val="1E73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A8E365-E81E-E59C-9314-A37D15B1C048}"/>
              </a:ext>
            </a:extLst>
          </p:cNvPr>
          <p:cNvSpPr txBox="1"/>
          <p:nvPr/>
        </p:nvSpPr>
        <p:spPr>
          <a:xfrm>
            <a:off x="8043770" y="1519296"/>
            <a:ext cx="279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Algorithms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DC1D1-BF22-2B68-EBC8-59FDA39C072E}"/>
              </a:ext>
            </a:extLst>
          </p:cNvPr>
          <p:cNvSpPr txBox="1"/>
          <p:nvPr/>
        </p:nvSpPr>
        <p:spPr>
          <a:xfrm>
            <a:off x="7988525" y="2082000"/>
            <a:ext cx="35286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Decision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Tree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Naive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Bayes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Support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Vector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Machine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Random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Forests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Linear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Discriminant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Analysis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(LDA)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cxnSp>
        <p:nvCxnSpPr>
          <p:cNvPr id="2" name="Ευθεία γραμμή σύνδεσης 1">
            <a:extLst>
              <a:ext uri="{FF2B5EF4-FFF2-40B4-BE49-F238E27FC236}">
                <a16:creationId xmlns:a16="http://schemas.microsoft.com/office/drawing/2014/main" id="{7BA25D86-9F6C-7783-F576-0942DEDF175B}"/>
              </a:ext>
            </a:extLst>
          </p:cNvPr>
          <p:cNvCxnSpPr>
            <a:cxnSpLocks/>
          </p:cNvCxnSpPr>
          <p:nvPr/>
        </p:nvCxnSpPr>
        <p:spPr>
          <a:xfrm>
            <a:off x="360000" y="906896"/>
            <a:ext cx="5227868" cy="0"/>
          </a:xfrm>
          <a:prstGeom prst="line">
            <a:avLst/>
          </a:prstGeom>
          <a:ln w="28575">
            <a:solidFill>
              <a:srgbClr val="50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2B27B6-D66A-4E59-41D8-967014B0DAE1}"/>
              </a:ext>
            </a:extLst>
          </p:cNvPr>
          <p:cNvSpPr txBox="1"/>
          <p:nvPr/>
        </p:nvSpPr>
        <p:spPr>
          <a:xfrm>
            <a:off x="10391396" y="6663090"/>
            <a:ext cx="19134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2024 | Hosted On Rocket.net</a:t>
            </a:r>
            <a:endParaRPr 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75E04B38-EEDC-5282-FBE3-2815ED1C82FC}"/>
              </a:ext>
            </a:extLst>
          </p:cNvPr>
          <p:cNvSpPr/>
          <p:nvPr/>
        </p:nvSpPr>
        <p:spPr>
          <a:xfrm>
            <a:off x="8312232" y="2701644"/>
            <a:ext cx="922084" cy="3611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Circle</a:t>
            </a:r>
            <a:endParaRPr lang="el-GR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16068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34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15208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153 4.07407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16172 -4.44444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8" grpId="0"/>
      <p:bldP spid="21" grpId="0"/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518DF-51FA-0449-356E-C56414C7E640}"/>
              </a:ext>
            </a:extLst>
          </p:cNvPr>
          <p:cNvSpPr txBox="1"/>
          <p:nvPr/>
        </p:nvSpPr>
        <p:spPr>
          <a:xfrm>
            <a:off x="360000" y="360000"/>
            <a:ext cx="60678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machine learning</a:t>
            </a:r>
          </a:p>
          <a:p>
            <a:endParaRPr lang="el-G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B0E2A9F-9695-2E33-DA86-81D2E09C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19749" r="4827" b="5616"/>
          <a:stretch/>
        </p:blipFill>
        <p:spPr bwMode="auto">
          <a:xfrm>
            <a:off x="2461022" y="1572602"/>
            <a:ext cx="7101969" cy="276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1FA744A8-48E5-CA6A-215C-BFD4841254FE}"/>
              </a:ext>
            </a:extLst>
          </p:cNvPr>
          <p:cNvSpPr/>
          <p:nvPr/>
        </p:nvSpPr>
        <p:spPr>
          <a:xfrm>
            <a:off x="8673991" y="2159342"/>
            <a:ext cx="1010073" cy="99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DCDD5-B9A2-9CB9-A1D1-15D039EEEF3C}"/>
              </a:ext>
            </a:extLst>
          </p:cNvPr>
          <p:cNvSpPr txBox="1"/>
          <p:nvPr/>
        </p:nvSpPr>
        <p:spPr>
          <a:xfrm>
            <a:off x="8926894" y="1572602"/>
            <a:ext cx="258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Algorithms</a:t>
            </a:r>
            <a:r>
              <a:rPr lang="en-US" dirty="0"/>
              <a:t> </a:t>
            </a:r>
            <a:endParaRPr lang="el-GR" dirty="0"/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B8616A3F-1C1B-BF04-3754-1414F503CB18}"/>
              </a:ext>
            </a:extLst>
          </p:cNvPr>
          <p:cNvCxnSpPr>
            <a:cxnSpLocks/>
          </p:cNvCxnSpPr>
          <p:nvPr/>
        </p:nvCxnSpPr>
        <p:spPr>
          <a:xfrm>
            <a:off x="9036960" y="1941934"/>
            <a:ext cx="2256791" cy="0"/>
          </a:xfrm>
          <a:prstGeom prst="line">
            <a:avLst/>
          </a:prstGeom>
          <a:ln w="28575">
            <a:solidFill>
              <a:srgbClr val="BDDB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938E11-F82B-1653-0BA8-96B88E5FB7A5}"/>
              </a:ext>
            </a:extLst>
          </p:cNvPr>
          <p:cNvSpPr txBox="1"/>
          <p:nvPr/>
        </p:nvSpPr>
        <p:spPr>
          <a:xfrm>
            <a:off x="8694484" y="2071474"/>
            <a:ext cx="3093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K-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means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Agglomerative</a:t>
            </a: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l-GR" sz="1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Clustering</a:t>
            </a:r>
            <a:endParaRPr lang="el-GR" sz="16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  <p:cxnSp>
        <p:nvCxnSpPr>
          <p:cNvPr id="2" name="Ευθεία γραμμή σύνδεσης 1">
            <a:extLst>
              <a:ext uri="{FF2B5EF4-FFF2-40B4-BE49-F238E27FC236}">
                <a16:creationId xmlns:a16="http://schemas.microsoft.com/office/drawing/2014/main" id="{9976988C-FE25-73EB-93C7-3732C7E83A31}"/>
              </a:ext>
            </a:extLst>
          </p:cNvPr>
          <p:cNvCxnSpPr>
            <a:cxnSpLocks/>
          </p:cNvCxnSpPr>
          <p:nvPr/>
        </p:nvCxnSpPr>
        <p:spPr>
          <a:xfrm>
            <a:off x="426823" y="915362"/>
            <a:ext cx="5559110" cy="0"/>
          </a:xfrm>
          <a:prstGeom prst="line">
            <a:avLst/>
          </a:prstGeom>
          <a:ln w="28575">
            <a:solidFill>
              <a:srgbClr val="BBD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8DC0D3-9C48-8754-D272-FD871EF720C5}"/>
              </a:ext>
            </a:extLst>
          </p:cNvPr>
          <p:cNvSpPr txBox="1"/>
          <p:nvPr/>
        </p:nvSpPr>
        <p:spPr>
          <a:xfrm>
            <a:off x="11226800" y="6611779"/>
            <a:ext cx="1794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mlprojecthub.in</a:t>
            </a:r>
            <a:endParaRPr 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17904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17995 0.001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4F84FE62-8C73-68E8-13D6-13BC7708E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460033"/>
              </p:ext>
            </p:extLst>
          </p:nvPr>
        </p:nvGraphicFramePr>
        <p:xfrm>
          <a:off x="1901986" y="1966117"/>
          <a:ext cx="8248024" cy="29112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20747">
                  <a:extLst>
                    <a:ext uri="{9D8B030D-6E8A-4147-A177-3AD203B41FA5}">
                      <a16:colId xmlns:a16="http://schemas.microsoft.com/office/drawing/2014/main" val="2937799941"/>
                    </a:ext>
                  </a:extLst>
                </a:gridCol>
                <a:gridCol w="1425097">
                  <a:extLst>
                    <a:ext uri="{9D8B030D-6E8A-4147-A177-3AD203B41FA5}">
                      <a16:colId xmlns:a16="http://schemas.microsoft.com/office/drawing/2014/main" val="4209021513"/>
                    </a:ext>
                  </a:extLst>
                </a:gridCol>
                <a:gridCol w="1434060">
                  <a:extLst>
                    <a:ext uri="{9D8B030D-6E8A-4147-A177-3AD203B41FA5}">
                      <a16:colId xmlns:a16="http://schemas.microsoft.com/office/drawing/2014/main" val="917579605"/>
                    </a:ext>
                  </a:extLst>
                </a:gridCol>
                <a:gridCol w="1434060">
                  <a:extLst>
                    <a:ext uri="{9D8B030D-6E8A-4147-A177-3AD203B41FA5}">
                      <a16:colId xmlns:a16="http://schemas.microsoft.com/office/drawing/2014/main" val="2774669068"/>
                    </a:ext>
                  </a:extLst>
                </a:gridCol>
                <a:gridCol w="1434060">
                  <a:extLst>
                    <a:ext uri="{9D8B030D-6E8A-4147-A177-3AD203B41FA5}">
                      <a16:colId xmlns:a16="http://schemas.microsoft.com/office/drawing/2014/main" val="685101585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1689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Discriminant Analysis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6154"/>
                  </a:ext>
                </a:extLst>
              </a:tr>
              <a:tr h="36593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11576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09364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56508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8431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8215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C94F10-F852-57C7-75C7-118C96345E16}"/>
              </a:ext>
            </a:extLst>
          </p:cNvPr>
          <p:cNvSpPr txBox="1"/>
          <p:nvPr/>
        </p:nvSpPr>
        <p:spPr>
          <a:xfrm>
            <a:off x="360000" y="360000"/>
            <a:ext cx="647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Εκπαίδευση με τη μέθοδο Διαχωρισμού</a:t>
            </a:r>
            <a:endParaRPr lang="el-GR" sz="3200" dirty="0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D4BECC81-F284-8758-B373-C8B03EE205B4}"/>
              </a:ext>
            </a:extLst>
          </p:cNvPr>
          <p:cNvSpPr/>
          <p:nvPr/>
        </p:nvSpPr>
        <p:spPr>
          <a:xfrm>
            <a:off x="4408096" y="1501822"/>
            <a:ext cx="2872597" cy="4517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BINNING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F2186B8E-9067-8296-4995-242AB487BD25}"/>
              </a:ext>
            </a:extLst>
          </p:cNvPr>
          <p:cNvSpPr/>
          <p:nvPr/>
        </p:nvSpPr>
        <p:spPr>
          <a:xfrm>
            <a:off x="7277413" y="1501822"/>
            <a:ext cx="2872597" cy="4517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9D376-0D03-012B-BA16-D0D5D8743BFB}"/>
              </a:ext>
            </a:extLst>
          </p:cNvPr>
          <p:cNvSpPr txBox="1"/>
          <p:nvPr/>
        </p:nvSpPr>
        <p:spPr>
          <a:xfrm>
            <a:off x="2170602" y="5519453"/>
            <a:ext cx="161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 = 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Ευθεία γραμμή σύνδεσης 19">
            <a:extLst>
              <a:ext uri="{FF2B5EF4-FFF2-40B4-BE49-F238E27FC236}">
                <a16:creationId xmlns:a16="http://schemas.microsoft.com/office/drawing/2014/main" id="{511C20B7-40FC-6090-42C3-12E255197078}"/>
              </a:ext>
            </a:extLst>
          </p:cNvPr>
          <p:cNvCxnSpPr/>
          <p:nvPr/>
        </p:nvCxnSpPr>
        <p:spPr>
          <a:xfrm>
            <a:off x="415659" y="892421"/>
            <a:ext cx="611236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DE9F4B2F-BF04-03EF-CA5D-8818817D2A68}"/>
              </a:ext>
            </a:extLst>
          </p:cNvPr>
          <p:cNvCxnSpPr>
            <a:cxnSpLocks/>
          </p:cNvCxnSpPr>
          <p:nvPr/>
        </p:nvCxnSpPr>
        <p:spPr>
          <a:xfrm>
            <a:off x="3728315" y="5736379"/>
            <a:ext cx="1952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41A2D3-50E6-B101-24F6-822BBCB9A678}"/>
              </a:ext>
            </a:extLst>
          </p:cNvPr>
          <p:cNvSpPr txBox="1"/>
          <p:nvPr/>
        </p:nvSpPr>
        <p:spPr>
          <a:xfrm>
            <a:off x="3728315" y="5367047"/>
            <a:ext cx="2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Recall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7B5B9-773E-C277-16DE-13BD6C846707}"/>
              </a:ext>
            </a:extLst>
          </p:cNvPr>
          <p:cNvSpPr txBox="1"/>
          <p:nvPr/>
        </p:nvSpPr>
        <p:spPr>
          <a:xfrm>
            <a:off x="3728315" y="5664498"/>
            <a:ext cx="2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+ Recall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6C8B36-68CC-F541-3759-35570BD2400B}"/>
              </a:ext>
            </a:extLst>
          </p:cNvPr>
          <p:cNvSpPr txBox="1"/>
          <p:nvPr/>
        </p:nvSpPr>
        <p:spPr>
          <a:xfrm>
            <a:off x="6367406" y="5534512"/>
            <a:ext cx="129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Ευθεία γραμμή σύνδεσης 21">
            <a:extLst>
              <a:ext uri="{FF2B5EF4-FFF2-40B4-BE49-F238E27FC236}">
                <a16:creationId xmlns:a16="http://schemas.microsoft.com/office/drawing/2014/main" id="{E5C6F90A-3228-FC05-EA82-1E36090D0599}"/>
              </a:ext>
            </a:extLst>
          </p:cNvPr>
          <p:cNvCxnSpPr>
            <a:cxnSpLocks/>
          </p:cNvCxnSpPr>
          <p:nvPr/>
        </p:nvCxnSpPr>
        <p:spPr>
          <a:xfrm>
            <a:off x="7666796" y="5751438"/>
            <a:ext cx="20892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07D595-E1F2-B532-3B4D-5B459755ED09}"/>
              </a:ext>
            </a:extLst>
          </p:cNvPr>
          <p:cNvSpPr txBox="1"/>
          <p:nvPr/>
        </p:nvSpPr>
        <p:spPr>
          <a:xfrm>
            <a:off x="7666796" y="5395037"/>
            <a:ext cx="221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 Predictions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E280AF-0357-88C2-ACFD-8C45CAB99637}"/>
              </a:ext>
            </a:extLst>
          </p:cNvPr>
          <p:cNvSpPr txBox="1"/>
          <p:nvPr/>
        </p:nvSpPr>
        <p:spPr>
          <a:xfrm>
            <a:off x="7877197" y="5705958"/>
            <a:ext cx="166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 Predictions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Ορθογώνιο 25">
            <a:extLst>
              <a:ext uri="{FF2B5EF4-FFF2-40B4-BE49-F238E27FC236}">
                <a16:creationId xmlns:a16="http://schemas.microsoft.com/office/drawing/2014/main" id="{6C01CEB1-E452-6F39-4372-256284480D48}"/>
              </a:ext>
            </a:extLst>
          </p:cNvPr>
          <p:cNvSpPr/>
          <p:nvPr/>
        </p:nvSpPr>
        <p:spPr>
          <a:xfrm>
            <a:off x="2130843" y="5343247"/>
            <a:ext cx="3801035" cy="838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Ορθογώνιο 26">
            <a:extLst>
              <a:ext uri="{FF2B5EF4-FFF2-40B4-BE49-F238E27FC236}">
                <a16:creationId xmlns:a16="http://schemas.microsoft.com/office/drawing/2014/main" id="{4D9F938C-A5F0-0A98-3EBB-B219265A8791}"/>
              </a:ext>
            </a:extLst>
          </p:cNvPr>
          <p:cNvSpPr/>
          <p:nvPr/>
        </p:nvSpPr>
        <p:spPr>
          <a:xfrm>
            <a:off x="6255191" y="5345152"/>
            <a:ext cx="3801035" cy="83843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848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AD4561-AF5B-7C34-6C52-D6DE76AC97DC}"/>
              </a:ext>
            </a:extLst>
          </p:cNvPr>
          <p:cNvSpPr txBox="1"/>
          <p:nvPr/>
        </p:nvSpPr>
        <p:spPr>
          <a:xfrm>
            <a:off x="360000" y="360000"/>
            <a:ext cx="674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Εκπαίδευση με τη μέθοδο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 Validation </a:t>
            </a:r>
            <a:endParaRPr lang="el-G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8726328D-1AA6-7B12-8D4F-A3B16FA1D4B1}"/>
              </a:ext>
            </a:extLst>
          </p:cNvPr>
          <p:cNvCxnSpPr>
            <a:cxnSpLocks/>
          </p:cNvCxnSpPr>
          <p:nvPr/>
        </p:nvCxnSpPr>
        <p:spPr>
          <a:xfrm>
            <a:off x="415659" y="892421"/>
            <a:ext cx="668888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Πίνακας 8">
            <a:extLst>
              <a:ext uri="{FF2B5EF4-FFF2-40B4-BE49-F238E27FC236}">
                <a16:creationId xmlns:a16="http://schemas.microsoft.com/office/drawing/2014/main" id="{D13C0F1E-0698-59F8-3684-38066C86D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70390"/>
              </p:ext>
            </p:extLst>
          </p:nvPr>
        </p:nvGraphicFramePr>
        <p:xfrm>
          <a:off x="1893021" y="2249880"/>
          <a:ext cx="8248021" cy="31148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0359">
                  <a:extLst>
                    <a:ext uri="{9D8B030D-6E8A-4147-A177-3AD203B41FA5}">
                      <a16:colId xmlns:a16="http://schemas.microsoft.com/office/drawing/2014/main" val="2937799941"/>
                    </a:ext>
                  </a:extLst>
                </a:gridCol>
                <a:gridCol w="1057402">
                  <a:extLst>
                    <a:ext uri="{9D8B030D-6E8A-4147-A177-3AD203B41FA5}">
                      <a16:colId xmlns:a16="http://schemas.microsoft.com/office/drawing/2014/main" val="4209021513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917579605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2774669068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685101585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3748682353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1884951855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1689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Discriminant Analysis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  <a:p>
                      <a:pPr algn="ctr"/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6154"/>
                  </a:ext>
                </a:extLst>
              </a:tr>
              <a:tr h="36593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11576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09364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56508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8431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821589"/>
                  </a:ext>
                </a:extLst>
              </a:tr>
            </a:tbl>
          </a:graphicData>
        </a:graphic>
      </p:graphicFrame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3ADF1EA5-0FAE-2AEB-9193-A8D38AC5CFBF}"/>
              </a:ext>
            </a:extLst>
          </p:cNvPr>
          <p:cNvSpPr/>
          <p:nvPr/>
        </p:nvSpPr>
        <p:spPr>
          <a:xfrm>
            <a:off x="3745280" y="1788976"/>
            <a:ext cx="6395764" cy="4517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A710D2B1-513E-4F4A-3AD5-88DEF2FA246F}"/>
              </a:ext>
            </a:extLst>
          </p:cNvPr>
          <p:cNvSpPr/>
          <p:nvPr/>
        </p:nvSpPr>
        <p:spPr>
          <a:xfrm>
            <a:off x="3745278" y="1364365"/>
            <a:ext cx="6395764" cy="45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BINNING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8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Πίνακας 3">
            <a:extLst>
              <a:ext uri="{FF2B5EF4-FFF2-40B4-BE49-F238E27FC236}">
                <a16:creationId xmlns:a16="http://schemas.microsoft.com/office/drawing/2014/main" id="{44A7013F-A626-7794-09F2-C4762D3ED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13308"/>
              </p:ext>
            </p:extLst>
          </p:nvPr>
        </p:nvGraphicFramePr>
        <p:xfrm>
          <a:off x="1893021" y="2249880"/>
          <a:ext cx="8248021" cy="31148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0359">
                  <a:extLst>
                    <a:ext uri="{9D8B030D-6E8A-4147-A177-3AD203B41FA5}">
                      <a16:colId xmlns:a16="http://schemas.microsoft.com/office/drawing/2014/main" val="2937799941"/>
                    </a:ext>
                  </a:extLst>
                </a:gridCol>
                <a:gridCol w="1057402">
                  <a:extLst>
                    <a:ext uri="{9D8B030D-6E8A-4147-A177-3AD203B41FA5}">
                      <a16:colId xmlns:a16="http://schemas.microsoft.com/office/drawing/2014/main" val="4209021513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917579605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2774669068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685101585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3748682353"/>
                    </a:ext>
                  </a:extLst>
                </a:gridCol>
                <a:gridCol w="1064052">
                  <a:extLst>
                    <a:ext uri="{9D8B030D-6E8A-4147-A177-3AD203B41FA5}">
                      <a16:colId xmlns:a16="http://schemas.microsoft.com/office/drawing/2014/main" val="1884951855"/>
                    </a:ext>
                  </a:extLst>
                </a:gridCol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el-G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1689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Discriminant Analysis</a:t>
                      </a:r>
                      <a:endParaRPr lang="el-G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46154"/>
                  </a:ext>
                </a:extLst>
              </a:tr>
              <a:tr h="36593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11576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09364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56508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84317"/>
                  </a:ext>
                </a:extLst>
              </a:tr>
              <a:tr h="37551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821589"/>
                  </a:ext>
                </a:extLst>
              </a:tr>
            </a:tbl>
          </a:graphicData>
        </a:graphic>
      </p:graphicFrame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6BDB698C-FD62-B7FC-676F-84A2D35C1A5F}"/>
              </a:ext>
            </a:extLst>
          </p:cNvPr>
          <p:cNvSpPr/>
          <p:nvPr/>
        </p:nvSpPr>
        <p:spPr>
          <a:xfrm>
            <a:off x="3745280" y="1788976"/>
            <a:ext cx="6395764" cy="4517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D4561-AF5B-7C34-6C52-D6DE76AC97DC}"/>
              </a:ext>
            </a:extLst>
          </p:cNvPr>
          <p:cNvSpPr txBox="1"/>
          <p:nvPr/>
        </p:nvSpPr>
        <p:spPr>
          <a:xfrm>
            <a:off x="360000" y="360000"/>
            <a:ext cx="674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Εκπαίδευση με τη μέθοδο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Cross Validation </a:t>
            </a:r>
            <a:endParaRPr lang="el-G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8726328D-1AA6-7B12-8D4F-A3B16FA1D4B1}"/>
              </a:ext>
            </a:extLst>
          </p:cNvPr>
          <p:cNvCxnSpPr>
            <a:cxnSpLocks/>
          </p:cNvCxnSpPr>
          <p:nvPr/>
        </p:nvCxnSpPr>
        <p:spPr>
          <a:xfrm>
            <a:off x="415659" y="892421"/>
            <a:ext cx="668888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Ορθογώνιο 1">
            <a:extLst>
              <a:ext uri="{FF2B5EF4-FFF2-40B4-BE49-F238E27FC236}">
                <a16:creationId xmlns:a16="http://schemas.microsoft.com/office/drawing/2014/main" id="{A85A5EC3-7BFD-6B79-54F3-0D68BFF1E481}"/>
              </a:ext>
            </a:extLst>
          </p:cNvPr>
          <p:cNvSpPr/>
          <p:nvPr/>
        </p:nvSpPr>
        <p:spPr>
          <a:xfrm>
            <a:off x="3745280" y="3288739"/>
            <a:ext cx="6395762" cy="35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6CA5DA83-2C92-8396-50DB-35DFCB00C84C}"/>
              </a:ext>
            </a:extLst>
          </p:cNvPr>
          <p:cNvSpPr/>
          <p:nvPr/>
        </p:nvSpPr>
        <p:spPr>
          <a:xfrm>
            <a:off x="3745280" y="4036791"/>
            <a:ext cx="6395762" cy="359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460A46C-17C2-6992-0087-D9177CD6B59B}"/>
              </a:ext>
            </a:extLst>
          </p:cNvPr>
          <p:cNvSpPr/>
          <p:nvPr/>
        </p:nvSpPr>
        <p:spPr>
          <a:xfrm>
            <a:off x="3745278" y="1364365"/>
            <a:ext cx="6395764" cy="45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1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1BCEE0-D1D0-E393-56D5-9EF67D77495A}"/>
              </a:ext>
            </a:extLst>
          </p:cNvPr>
          <p:cNvSpPr txBox="1"/>
          <p:nvPr/>
        </p:nvSpPr>
        <p:spPr>
          <a:xfrm>
            <a:off x="360000" y="360000"/>
            <a:ext cx="3916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Μέ</a:t>
            </a:r>
            <a:r>
              <a:rPr lang="el-G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θοδος Ομαδοποίησης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l-GR" sz="2800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087DE4DF-BFA7-ED78-C0F8-0765C4BB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7" y="1997832"/>
            <a:ext cx="1876043" cy="396053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DBEF6E3E-4D84-FCF5-3DAA-25906F1F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40" y="1997832"/>
            <a:ext cx="674134" cy="3960536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9A069938-B5BD-E13E-5F7F-CFF62642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591" y="1996520"/>
            <a:ext cx="748696" cy="3961848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6541A3E2-1E3A-70D7-8D07-96F57736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771" y="1997832"/>
            <a:ext cx="1288993" cy="3960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0DA71-AA77-A29B-DC2C-ADE2CEBD6A55}"/>
              </a:ext>
            </a:extLst>
          </p:cNvPr>
          <p:cNvSpPr txBox="1"/>
          <p:nvPr/>
        </p:nvSpPr>
        <p:spPr>
          <a:xfrm>
            <a:off x="964216" y="1548066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Περιοχές</a:t>
            </a:r>
            <a:r>
              <a:rPr lang="el-GR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5E2B5-3C6D-158B-56F4-42BA784EF249}"/>
              </a:ext>
            </a:extLst>
          </p:cNvPr>
          <p:cNvSpPr txBox="1"/>
          <p:nvPr/>
        </p:nvSpPr>
        <p:spPr>
          <a:xfrm>
            <a:off x="3212047" y="1563455"/>
            <a:ext cx="116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l-G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4C3EE-716B-1983-2163-C47D226B569F}"/>
              </a:ext>
            </a:extLst>
          </p:cNvPr>
          <p:cNvSpPr txBox="1"/>
          <p:nvPr/>
        </p:nvSpPr>
        <p:spPr>
          <a:xfrm>
            <a:off x="4264030" y="1563967"/>
            <a:ext cx="168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Agglomerative</a:t>
            </a:r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C9A602-9359-20C6-7A30-1019DF1D37E2}"/>
              </a:ext>
            </a:extLst>
          </p:cNvPr>
          <p:cNvSpPr txBox="1"/>
          <p:nvPr/>
        </p:nvSpPr>
        <p:spPr>
          <a:xfrm>
            <a:off x="2330953" y="1548066"/>
            <a:ext cx="7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Στόχοι</a:t>
            </a:r>
            <a:r>
              <a:rPr lang="el-GR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FD9EB3-326C-3DB9-1516-C459030220B3}"/>
              </a:ext>
            </a:extLst>
          </p:cNvPr>
          <p:cNvSpPr txBox="1"/>
          <p:nvPr/>
        </p:nvSpPr>
        <p:spPr>
          <a:xfrm>
            <a:off x="5764747" y="1563455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DBSCAN</a:t>
            </a:r>
            <a:r>
              <a:rPr lang="el-G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l-GR" dirty="0"/>
              <a:t> </a:t>
            </a:r>
          </a:p>
        </p:txBody>
      </p:sp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93417F19-9349-831D-547C-A5E29666E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648" y="2093143"/>
            <a:ext cx="4667774" cy="3960536"/>
          </a:xfrm>
          <a:prstGeom prst="rect">
            <a:avLst/>
          </a:prstGeom>
        </p:spPr>
      </p:pic>
      <p:sp>
        <p:nvSpPr>
          <p:cNvPr id="24" name="Ορθογώνιο 23">
            <a:extLst>
              <a:ext uri="{FF2B5EF4-FFF2-40B4-BE49-F238E27FC236}">
                <a16:creationId xmlns:a16="http://schemas.microsoft.com/office/drawing/2014/main" id="{ED2DAC40-569C-C1DD-AAD9-9DAA6BBA5493}"/>
              </a:ext>
            </a:extLst>
          </p:cNvPr>
          <p:cNvSpPr/>
          <p:nvPr/>
        </p:nvSpPr>
        <p:spPr>
          <a:xfrm>
            <a:off x="4229061" y="1563455"/>
            <a:ext cx="1430413" cy="4490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381C8EB6-B739-484C-FC37-5091C466F17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49"/>
          <a:stretch/>
        </p:blipFill>
        <p:spPr>
          <a:xfrm>
            <a:off x="3312301" y="1996520"/>
            <a:ext cx="660540" cy="396053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A07480FB-61FE-596D-E25E-EA3568E6C1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7467"/>
          <a:stretch/>
        </p:blipFill>
        <p:spPr>
          <a:xfrm>
            <a:off x="7570195" y="2850212"/>
            <a:ext cx="409698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2.29167E-6 -0.2814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1FE508-FFD5-024E-3C9B-717724E25A1A}"/>
              </a:ext>
            </a:extLst>
          </p:cNvPr>
          <p:cNvSpPr txBox="1"/>
          <p:nvPr/>
        </p:nvSpPr>
        <p:spPr>
          <a:xfrm>
            <a:off x="360000" y="360000"/>
            <a:ext cx="2904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Συμπεράσματα</a:t>
            </a:r>
            <a:endParaRPr lang="el-G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067FA-C2F7-D3E7-932B-52882FC40F00}"/>
              </a:ext>
            </a:extLst>
          </p:cNvPr>
          <p:cNvSpPr txBox="1"/>
          <p:nvPr/>
        </p:nvSpPr>
        <p:spPr>
          <a:xfrm>
            <a:off x="719667" y="2338367"/>
            <a:ext cx="337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Υψηλή Ακρίβεια των Μοντέλων </a:t>
            </a: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A28F4D17-191E-2271-39EA-C00E05227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85" y="1485596"/>
            <a:ext cx="955762" cy="798846"/>
          </a:xfrm>
          <a:prstGeom prst="rect">
            <a:avLst/>
          </a:prstGeom>
        </p:spPr>
      </p:pic>
      <p:cxnSp>
        <p:nvCxnSpPr>
          <p:cNvPr id="15" name="Ευθεία γραμμή σύνδεσης 14">
            <a:extLst>
              <a:ext uri="{FF2B5EF4-FFF2-40B4-BE49-F238E27FC236}">
                <a16:creationId xmlns:a16="http://schemas.microsoft.com/office/drawing/2014/main" id="{067B0796-25BE-D113-E21A-C4C872A92C3C}"/>
              </a:ext>
            </a:extLst>
          </p:cNvPr>
          <p:cNvCxnSpPr>
            <a:cxnSpLocks/>
          </p:cNvCxnSpPr>
          <p:nvPr/>
        </p:nvCxnSpPr>
        <p:spPr>
          <a:xfrm>
            <a:off x="769983" y="2707699"/>
            <a:ext cx="3191936" cy="0"/>
          </a:xfrm>
          <a:prstGeom prst="line">
            <a:avLst/>
          </a:prstGeom>
          <a:ln w="19050">
            <a:solidFill>
              <a:srgbClr val="526C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98365539-840F-54CC-117D-CEB2E1E2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223" y="1432137"/>
            <a:ext cx="975979" cy="870873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3AF6F678-C07F-DB40-999F-503CD2D63A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64"/>
          <a:stretch/>
        </p:blipFill>
        <p:spPr>
          <a:xfrm>
            <a:off x="9135556" y="1256574"/>
            <a:ext cx="1209844" cy="10817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8B19B6-84E9-6EC6-1B21-DC15E3E4F490}"/>
              </a:ext>
            </a:extLst>
          </p:cNvPr>
          <p:cNvSpPr txBox="1"/>
          <p:nvPr/>
        </p:nvSpPr>
        <p:spPr>
          <a:xfrm>
            <a:off x="4546115" y="2338367"/>
            <a:ext cx="337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Ανάγκη για μεγαλύτερο Σύνολο Δεδομένων </a:t>
            </a:r>
          </a:p>
        </p:txBody>
      </p:sp>
      <p:cxnSp>
        <p:nvCxnSpPr>
          <p:cNvPr id="25" name="Ευθεία γραμμή σύνδεσης 24">
            <a:extLst>
              <a:ext uri="{FF2B5EF4-FFF2-40B4-BE49-F238E27FC236}">
                <a16:creationId xmlns:a16="http://schemas.microsoft.com/office/drawing/2014/main" id="{5F1FDDC4-CA72-1FA0-7591-EE34CD0A59F8}"/>
              </a:ext>
            </a:extLst>
          </p:cNvPr>
          <p:cNvCxnSpPr>
            <a:cxnSpLocks/>
          </p:cNvCxnSpPr>
          <p:nvPr/>
        </p:nvCxnSpPr>
        <p:spPr>
          <a:xfrm>
            <a:off x="4694034" y="2707699"/>
            <a:ext cx="3082355" cy="0"/>
          </a:xfrm>
          <a:prstGeom prst="line">
            <a:avLst/>
          </a:prstGeom>
          <a:ln w="19050">
            <a:solidFill>
              <a:srgbClr val="526C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Ευθεία γραμμή σύνδεσης 25">
            <a:extLst>
              <a:ext uri="{FF2B5EF4-FFF2-40B4-BE49-F238E27FC236}">
                <a16:creationId xmlns:a16="http://schemas.microsoft.com/office/drawing/2014/main" id="{9BDB1E2D-3AD5-37E2-3040-F6D9B98473DF}"/>
              </a:ext>
            </a:extLst>
          </p:cNvPr>
          <p:cNvCxnSpPr>
            <a:cxnSpLocks/>
          </p:cNvCxnSpPr>
          <p:nvPr/>
        </p:nvCxnSpPr>
        <p:spPr>
          <a:xfrm>
            <a:off x="5629848" y="2949340"/>
            <a:ext cx="1159933" cy="0"/>
          </a:xfrm>
          <a:prstGeom prst="line">
            <a:avLst/>
          </a:prstGeom>
          <a:ln w="19050">
            <a:solidFill>
              <a:srgbClr val="526C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4E13D6A-EF73-7414-016D-E257D7CE6061}"/>
              </a:ext>
            </a:extLst>
          </p:cNvPr>
          <p:cNvSpPr txBox="1"/>
          <p:nvPr/>
        </p:nvSpPr>
        <p:spPr>
          <a:xfrm>
            <a:off x="8636000" y="2338367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Μελλοντική Βελτίωση </a:t>
            </a:r>
          </a:p>
        </p:txBody>
      </p:sp>
      <p:cxnSp>
        <p:nvCxnSpPr>
          <p:cNvPr id="29" name="Ευθεία γραμμή σύνδεσης 28">
            <a:extLst>
              <a:ext uri="{FF2B5EF4-FFF2-40B4-BE49-F238E27FC236}">
                <a16:creationId xmlns:a16="http://schemas.microsoft.com/office/drawing/2014/main" id="{DEF2D60E-0821-C0A9-BBED-4DF3F58475D4}"/>
              </a:ext>
            </a:extLst>
          </p:cNvPr>
          <p:cNvCxnSpPr>
            <a:cxnSpLocks/>
          </p:cNvCxnSpPr>
          <p:nvPr/>
        </p:nvCxnSpPr>
        <p:spPr>
          <a:xfrm>
            <a:off x="8686800" y="2707699"/>
            <a:ext cx="2192867" cy="0"/>
          </a:xfrm>
          <a:prstGeom prst="line">
            <a:avLst/>
          </a:prstGeom>
          <a:ln w="19050">
            <a:solidFill>
              <a:srgbClr val="526C1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FDD3E2-AB4B-D387-3C08-0C63CA7BA1F1}"/>
              </a:ext>
            </a:extLst>
          </p:cNvPr>
          <p:cNvSpPr txBox="1"/>
          <p:nvPr/>
        </p:nvSpPr>
        <p:spPr>
          <a:xfrm>
            <a:off x="719667" y="2996139"/>
            <a:ext cx="332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Μεγάλα ποσοστά ακρίβειας των αλγορίθμων.</a:t>
            </a:r>
            <a:endParaRPr lang="el-GR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839D62-0478-8423-B954-D2A932FC244E}"/>
              </a:ext>
            </a:extLst>
          </p:cNvPr>
          <p:cNvSpPr txBox="1"/>
          <p:nvPr/>
        </p:nvSpPr>
        <p:spPr>
          <a:xfrm>
            <a:off x="4545873" y="3043481"/>
            <a:ext cx="332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Χ</a:t>
            </a:r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ρήση περισσότερων δεδομένων.</a:t>
            </a:r>
            <a:endParaRPr lang="el-G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C7F4D-CCD9-3EE3-97F3-9B728C6C95D8}"/>
              </a:ext>
            </a:extLst>
          </p:cNvPr>
          <p:cNvSpPr txBox="1"/>
          <p:nvPr/>
        </p:nvSpPr>
        <p:spPr>
          <a:xfrm>
            <a:off x="8541937" y="3043481"/>
            <a:ext cx="2482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Ενσωμάτωση επιπλέον χαρακτηριστικών  και μεταβλητών</a:t>
            </a:r>
            <a:r>
              <a:rPr lang="el-GR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13568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8" grpId="0"/>
      <p:bldP spid="32" grpId="0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1"/>
          <p:cNvSpPr/>
          <p:nvPr/>
        </p:nvSpPr>
        <p:spPr>
          <a:xfrm>
            <a:off x="2449649" y="2047560"/>
            <a:ext cx="7292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l-G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Σας ευχαριστώ για την προσοχή σας</a:t>
            </a:r>
          </a:p>
        </p:txBody>
      </p:sp>
      <p:cxnSp>
        <p:nvCxnSpPr>
          <p:cNvPr id="5" name="Ευθεία γραμμή σύνδεσης 4">
            <a:extLst>
              <a:ext uri="{FF2B5EF4-FFF2-40B4-BE49-F238E27FC236}">
                <a16:creationId xmlns:a16="http://schemas.microsoft.com/office/drawing/2014/main" id="{75802E2B-2758-438B-ECA0-F7E670EF8C77}"/>
              </a:ext>
            </a:extLst>
          </p:cNvPr>
          <p:cNvCxnSpPr/>
          <p:nvPr/>
        </p:nvCxnSpPr>
        <p:spPr>
          <a:xfrm>
            <a:off x="2351314" y="2693891"/>
            <a:ext cx="7391037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51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ED8C5556-75A9-89EE-8CA5-9722003F25D1}"/>
              </a:ext>
            </a:extLst>
          </p:cNvPr>
          <p:cNvSpPr/>
          <p:nvPr/>
        </p:nvSpPr>
        <p:spPr>
          <a:xfrm>
            <a:off x="783176" y="1667779"/>
            <a:ext cx="5617623" cy="979179"/>
          </a:xfrm>
          <a:prstGeom prst="rect">
            <a:avLst/>
          </a:prstGeom>
          <a:solidFill>
            <a:srgbClr val="DAE6D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BF3C3B5A-CB32-8655-D361-47B9D7F1C7EC}"/>
              </a:ext>
            </a:extLst>
          </p:cNvPr>
          <p:cNvSpPr/>
          <p:nvPr/>
        </p:nvSpPr>
        <p:spPr>
          <a:xfrm>
            <a:off x="783176" y="3114526"/>
            <a:ext cx="5617623" cy="1526034"/>
          </a:xfrm>
          <a:prstGeom prst="rect">
            <a:avLst/>
          </a:prstGeom>
          <a:solidFill>
            <a:srgbClr val="DAE6D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B63A91E5-AC64-1C7C-A830-82480DE8A213}"/>
              </a:ext>
            </a:extLst>
          </p:cNvPr>
          <p:cNvSpPr/>
          <p:nvPr/>
        </p:nvSpPr>
        <p:spPr>
          <a:xfrm>
            <a:off x="783177" y="5108128"/>
            <a:ext cx="5617622" cy="979179"/>
          </a:xfrm>
          <a:prstGeom prst="rect">
            <a:avLst/>
          </a:prstGeom>
          <a:solidFill>
            <a:srgbClr val="DAE6D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78110-3A0B-41EA-6BB5-BBEAE4AC7BF4}"/>
              </a:ext>
            </a:extLst>
          </p:cNvPr>
          <p:cNvSpPr txBox="1"/>
          <p:nvPr/>
        </p:nvSpPr>
        <p:spPr>
          <a:xfrm>
            <a:off x="360000" y="360000"/>
            <a:ext cx="4271854" cy="60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Το Ελαιόλαδο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99846-56CA-4369-72EA-9D1DA9D41371}"/>
              </a:ext>
            </a:extLst>
          </p:cNvPr>
          <p:cNvSpPr txBox="1"/>
          <p:nvPr/>
        </p:nvSpPr>
        <p:spPr>
          <a:xfrm>
            <a:off x="783178" y="3206894"/>
            <a:ext cx="548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Αποτελείται κυρίως από τριγλυκερίδια (98%)</a:t>
            </a:r>
          </a:p>
        </p:txBody>
      </p:sp>
      <p:cxnSp>
        <p:nvCxnSpPr>
          <p:cNvPr id="2" name="Ευθεία γραμμή σύνδεσης 1">
            <a:extLst>
              <a:ext uri="{FF2B5EF4-FFF2-40B4-BE49-F238E27FC236}">
                <a16:creationId xmlns:a16="http://schemas.microsoft.com/office/drawing/2014/main" id="{2F709E66-F9AE-7237-DE37-7877F422FFD6}"/>
              </a:ext>
            </a:extLst>
          </p:cNvPr>
          <p:cNvCxnSpPr>
            <a:cxnSpLocks/>
          </p:cNvCxnSpPr>
          <p:nvPr/>
        </p:nvCxnSpPr>
        <p:spPr>
          <a:xfrm>
            <a:off x="360000" y="960294"/>
            <a:ext cx="2548738" cy="0"/>
          </a:xfrm>
          <a:prstGeom prst="line">
            <a:avLst/>
          </a:prstGeom>
          <a:ln w="28575">
            <a:solidFill>
              <a:srgbClr val="7E92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3B87DDA-1A94-4E97-0C47-59D666CB2EA9}"/>
              </a:ext>
            </a:extLst>
          </p:cNvPr>
          <p:cNvSpPr txBox="1"/>
          <p:nvPr/>
        </p:nvSpPr>
        <p:spPr>
          <a:xfrm>
            <a:off x="783176" y="5187589"/>
            <a:ext cx="5483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Αποτελεί αναπόσπαστο κομμάτι της μεσογειακής διατροφής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FD2E2-0C8A-9D3B-8063-A1552B95ECAD}"/>
              </a:ext>
            </a:extLst>
          </p:cNvPr>
          <p:cNvSpPr txBox="1"/>
          <p:nvPr/>
        </p:nvSpPr>
        <p:spPr>
          <a:xfrm>
            <a:off x="783177" y="1803426"/>
            <a:ext cx="538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Παράγεται μέσω της μηχανικής σύνθλιψης του καρπού της ελιάς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683BB-8957-8401-C26C-4D06B8A6A67B}"/>
              </a:ext>
            </a:extLst>
          </p:cNvPr>
          <p:cNvSpPr txBox="1"/>
          <p:nvPr/>
        </p:nvSpPr>
        <p:spPr>
          <a:xfrm>
            <a:off x="1458011" y="3576226"/>
            <a:ext cx="1680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-Πολυφαινόλες</a:t>
            </a:r>
          </a:p>
          <a:p>
            <a:pPr algn="l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-Σκουαλένιο </a:t>
            </a:r>
          </a:p>
          <a:p>
            <a:pPr algn="l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-Τοκοφαιρόλες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F258C-5307-B8C3-ED07-7840BE82F9B4}"/>
              </a:ext>
            </a:extLst>
          </p:cNvPr>
          <p:cNvSpPr txBox="1"/>
          <p:nvPr/>
        </p:nvSpPr>
        <p:spPr>
          <a:xfrm>
            <a:off x="11605556" y="6611769"/>
            <a:ext cx="1602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iStock</a:t>
            </a:r>
            <a:endParaRPr lang="el-GR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7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4D3DE0F-BDBD-EED7-CE44-BB35C449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166013" cy="633037"/>
          </a:xfrm>
        </p:spPr>
        <p:txBody>
          <a:bodyPr>
            <a:normAutofit/>
          </a:bodyPr>
          <a:lstStyle/>
          <a:p>
            <a:pPr algn="ctr"/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Ποιότητα του Ελαιόλαδου 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F24273C2-5960-96EC-E80B-B68DE852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98" y="1434085"/>
            <a:ext cx="7826352" cy="428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 διαδικασία παραγωγής του ελαιόλαδου χωρίζεται σε δύο στάδια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98689-71FC-5D10-C173-7FF4A4A58796}"/>
              </a:ext>
            </a:extLst>
          </p:cNvPr>
          <p:cNvSpPr txBox="1"/>
          <p:nvPr/>
        </p:nvSpPr>
        <p:spPr>
          <a:xfrm>
            <a:off x="1403008" y="2910449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Πριν την συγκομιδή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0F4CF-6014-4AC4-8894-A6D4ED68106F}"/>
              </a:ext>
            </a:extLst>
          </p:cNvPr>
          <p:cNvSpPr txBox="1"/>
          <p:nvPr/>
        </p:nvSpPr>
        <p:spPr>
          <a:xfrm>
            <a:off x="1403008" y="4890935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Μετά την συγκομιδή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C6C3B-3371-CAF3-83A5-A8906E721296}"/>
              </a:ext>
            </a:extLst>
          </p:cNvPr>
          <p:cNvSpPr txBox="1"/>
          <p:nvPr/>
        </p:nvSpPr>
        <p:spPr>
          <a:xfrm>
            <a:off x="4234741" y="2148490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Ποικιλία Ελιάς </a:t>
            </a:r>
          </a:p>
        </p:txBody>
      </p:sp>
      <p:cxnSp>
        <p:nvCxnSpPr>
          <p:cNvPr id="15" name="Ευθύγραμμο βέλος σύνδεσης 14">
            <a:extLst>
              <a:ext uri="{FF2B5EF4-FFF2-40B4-BE49-F238E27FC236}">
                <a16:creationId xmlns:a16="http://schemas.microsoft.com/office/drawing/2014/main" id="{5BB03859-B34F-80DA-876D-9D94C473B91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936803" y="3095115"/>
            <a:ext cx="352788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Ευθύγραμμο βέλος σύνδεσης 17">
            <a:extLst>
              <a:ext uri="{FF2B5EF4-FFF2-40B4-BE49-F238E27FC236}">
                <a16:creationId xmlns:a16="http://schemas.microsoft.com/office/drawing/2014/main" id="{7773B004-22DF-426D-DA76-85FE2809102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29940" y="2333156"/>
            <a:ext cx="304801" cy="6222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B489EBB8-823B-7BE5-C70F-FEAF33BF7F74}"/>
              </a:ext>
            </a:extLst>
          </p:cNvPr>
          <p:cNvCxnSpPr>
            <a:cxnSpLocks/>
          </p:cNvCxnSpPr>
          <p:nvPr/>
        </p:nvCxnSpPr>
        <p:spPr>
          <a:xfrm>
            <a:off x="3936803" y="3279781"/>
            <a:ext cx="352788" cy="6222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D19B61-56B6-69FA-0278-BE5479183EFC}"/>
              </a:ext>
            </a:extLst>
          </p:cNvPr>
          <p:cNvSpPr txBox="1"/>
          <p:nvPr/>
        </p:nvSpPr>
        <p:spPr>
          <a:xfrm>
            <a:off x="4282609" y="5325831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Συνθήκες Αποθήκευσης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61DC37-1D2A-1C0F-F27E-456C39D5EDEB}"/>
              </a:ext>
            </a:extLst>
          </p:cNvPr>
          <p:cNvSpPr txBox="1"/>
          <p:nvPr/>
        </p:nvSpPr>
        <p:spPr>
          <a:xfrm>
            <a:off x="4289591" y="4521603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Μέθοδοι Εξαγωγής  </a:t>
            </a:r>
          </a:p>
        </p:txBody>
      </p:sp>
      <p:cxnSp>
        <p:nvCxnSpPr>
          <p:cNvPr id="26" name="Ευθύγραμμο βέλος σύνδεσης 25">
            <a:extLst>
              <a:ext uri="{FF2B5EF4-FFF2-40B4-BE49-F238E27FC236}">
                <a16:creationId xmlns:a16="http://schemas.microsoft.com/office/drawing/2014/main" id="{E14ACA3C-C203-27DB-C007-CDBB85A8410D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860603" y="4706269"/>
            <a:ext cx="428988" cy="2636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9CA68067-313F-28A0-72A6-1A7C3DD0D6B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860603" y="5202065"/>
            <a:ext cx="422006" cy="3084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3291CD-E116-EC17-1564-4CAFF9CF3D95}"/>
              </a:ext>
            </a:extLst>
          </p:cNvPr>
          <p:cNvSpPr txBox="1"/>
          <p:nvPr/>
        </p:nvSpPr>
        <p:spPr>
          <a:xfrm>
            <a:off x="7946729" y="2495338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Λίπανση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7C9623-BFFD-A9CD-71A3-7E0246641E1E}"/>
              </a:ext>
            </a:extLst>
          </p:cNvPr>
          <p:cNvSpPr txBox="1"/>
          <p:nvPr/>
        </p:nvSpPr>
        <p:spPr>
          <a:xfrm>
            <a:off x="7950398" y="4106764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Άρδευση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93536E-2D45-53BD-C6A1-62A7871358C9}"/>
              </a:ext>
            </a:extLst>
          </p:cNvPr>
          <p:cNvSpPr txBox="1"/>
          <p:nvPr/>
        </p:nvSpPr>
        <p:spPr>
          <a:xfrm>
            <a:off x="7950399" y="3312293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Σύσταση Εδάφους </a:t>
            </a:r>
          </a:p>
        </p:txBody>
      </p:sp>
      <p:cxnSp>
        <p:nvCxnSpPr>
          <p:cNvPr id="36" name="Ευθύγραμμο βέλος σύνδεσης 35">
            <a:extLst>
              <a:ext uri="{FF2B5EF4-FFF2-40B4-BE49-F238E27FC236}">
                <a16:creationId xmlns:a16="http://schemas.microsoft.com/office/drawing/2014/main" id="{D3959DB7-E256-3792-FFCA-9B41022FCFC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6693965" y="3496959"/>
            <a:ext cx="1256434" cy="4343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2C8EA911-94CF-00C3-AE43-220695FE98C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693965" y="3969763"/>
            <a:ext cx="1256433" cy="3216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Ευθύγραμμο βέλος σύνδεσης 37">
            <a:extLst>
              <a:ext uri="{FF2B5EF4-FFF2-40B4-BE49-F238E27FC236}">
                <a16:creationId xmlns:a16="http://schemas.microsoft.com/office/drawing/2014/main" id="{72CFF2B9-9872-E5CF-37A0-4EA6EA51E9A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693965" y="4044006"/>
            <a:ext cx="1252764" cy="8527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F69CAAA3-3F68-BF4D-19F0-6A6C3EBB0C03}"/>
              </a:ext>
            </a:extLst>
          </p:cNvPr>
          <p:cNvCxnSpPr>
            <a:cxnSpLocks/>
          </p:cNvCxnSpPr>
          <p:nvPr/>
        </p:nvCxnSpPr>
        <p:spPr>
          <a:xfrm flipV="1">
            <a:off x="6693966" y="2702488"/>
            <a:ext cx="1256432" cy="1154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133EAF-E7A6-9C89-0537-867D231C7718}"/>
              </a:ext>
            </a:extLst>
          </p:cNvPr>
          <p:cNvSpPr txBox="1"/>
          <p:nvPr/>
        </p:nvSpPr>
        <p:spPr>
          <a:xfrm>
            <a:off x="4248875" y="2893102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Περίοδος Συγκομιδής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9A4AC-B9CA-C474-0300-F6C12A85F69E}"/>
              </a:ext>
            </a:extLst>
          </p:cNvPr>
          <p:cNvSpPr txBox="1"/>
          <p:nvPr/>
        </p:nvSpPr>
        <p:spPr>
          <a:xfrm>
            <a:off x="4289591" y="3748244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Συνθήκες Καλλιέργειας </a:t>
            </a:r>
          </a:p>
        </p:txBody>
      </p: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8BCCB471-5085-13E0-7398-962A09B1D566}"/>
              </a:ext>
            </a:extLst>
          </p:cNvPr>
          <p:cNvCxnSpPr>
            <a:cxnSpLocks/>
          </p:cNvCxnSpPr>
          <p:nvPr/>
        </p:nvCxnSpPr>
        <p:spPr>
          <a:xfrm>
            <a:off x="625167" y="942943"/>
            <a:ext cx="4642158" cy="0"/>
          </a:xfrm>
          <a:prstGeom prst="line">
            <a:avLst/>
          </a:prstGeom>
          <a:ln w="28575">
            <a:solidFill>
              <a:srgbClr val="7E92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47C7BD-731A-CB3D-37E3-0D7FC72983E7}"/>
              </a:ext>
            </a:extLst>
          </p:cNvPr>
          <p:cNvSpPr txBox="1"/>
          <p:nvPr/>
        </p:nvSpPr>
        <p:spPr>
          <a:xfrm>
            <a:off x="7946729" y="4716569"/>
            <a:ext cx="253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Μικροκλίμα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9E4C3BFE-F8E8-6D23-5BD6-91838AE3F8A5}"/>
              </a:ext>
            </a:extLst>
          </p:cNvPr>
          <p:cNvSpPr/>
          <p:nvPr/>
        </p:nvSpPr>
        <p:spPr>
          <a:xfrm>
            <a:off x="7946729" y="4712130"/>
            <a:ext cx="133320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97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4" grpId="0"/>
      <p:bldP spid="25" grpId="0"/>
      <p:bldP spid="32" grpId="0"/>
      <p:bldP spid="33" grpId="0"/>
      <p:bldP spid="34" grpId="0"/>
      <p:bldP spid="9" grpId="0"/>
      <p:bldP spid="10" grpId="0"/>
      <p:bldP spid="11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9477A-69C8-5065-4BD3-CB8974DC2A13}"/>
              </a:ext>
            </a:extLst>
          </p:cNvPr>
          <p:cNvSpPr txBox="1"/>
          <p:nvPr/>
        </p:nvSpPr>
        <p:spPr>
          <a:xfrm>
            <a:off x="360000" y="360000"/>
            <a:ext cx="3357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Νοθεία Ελαιόλαδου </a:t>
            </a:r>
          </a:p>
        </p:txBody>
      </p:sp>
      <p:pic>
        <p:nvPicPr>
          <p:cNvPr id="4" name="Picture 2" descr="Μύθοι και αλήθειες για το λάδι">
            <a:extLst>
              <a:ext uri="{FF2B5EF4-FFF2-40B4-BE49-F238E27FC236}">
                <a16:creationId xmlns:a16="http://schemas.microsoft.com/office/drawing/2014/main" id="{912FBD61-446C-54E1-D5F9-A8081D3B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r="28979" b="-1"/>
          <a:stretch/>
        </p:blipFill>
        <p:spPr bwMode="auto">
          <a:xfrm>
            <a:off x="6747811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33214B2-92D6-FC9D-B65C-234E12291F21}"/>
              </a:ext>
            </a:extLst>
          </p:cNvPr>
          <p:cNvSpPr/>
          <p:nvPr/>
        </p:nvSpPr>
        <p:spPr>
          <a:xfrm>
            <a:off x="1095592" y="3154817"/>
            <a:ext cx="3807056" cy="479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E5D60-B9DA-957A-8278-8F54B760B4D0}"/>
              </a:ext>
            </a:extLst>
          </p:cNvPr>
          <p:cNvSpPr txBox="1"/>
          <p:nvPr/>
        </p:nvSpPr>
        <p:spPr>
          <a:xfrm>
            <a:off x="999049" y="2859185"/>
            <a:ext cx="400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Αύξηση της ζήτησης των καταναλωτών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8A8E6-E10C-6008-A622-378F870176BB}"/>
              </a:ext>
            </a:extLst>
          </p:cNvPr>
          <p:cNvSpPr txBox="1"/>
          <p:nvPr/>
        </p:nvSpPr>
        <p:spPr>
          <a:xfrm>
            <a:off x="1286127" y="3964520"/>
            <a:ext cx="34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Αύξηση της τιμής του ελαιόλαδου  </a:t>
            </a:r>
          </a:p>
        </p:txBody>
      </p:sp>
      <p:cxnSp>
        <p:nvCxnSpPr>
          <p:cNvPr id="35" name="Ευθεία γραμμή σύνδεσης 34">
            <a:extLst>
              <a:ext uri="{FF2B5EF4-FFF2-40B4-BE49-F238E27FC236}">
                <a16:creationId xmlns:a16="http://schemas.microsoft.com/office/drawing/2014/main" id="{A5FA2CB9-B04E-416F-D5B0-BC2D2A9B8C55}"/>
              </a:ext>
            </a:extLst>
          </p:cNvPr>
          <p:cNvCxnSpPr>
            <a:cxnSpLocks/>
          </p:cNvCxnSpPr>
          <p:nvPr/>
        </p:nvCxnSpPr>
        <p:spPr>
          <a:xfrm flipV="1">
            <a:off x="406244" y="881011"/>
            <a:ext cx="3112208" cy="2209"/>
          </a:xfrm>
          <a:prstGeom prst="line">
            <a:avLst/>
          </a:prstGeom>
          <a:ln>
            <a:solidFill>
              <a:srgbClr val="FEE46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B8AF5D-8F94-2F73-C151-AFF42AB16BA4}"/>
              </a:ext>
            </a:extLst>
          </p:cNvPr>
          <p:cNvSpPr txBox="1"/>
          <p:nvPr/>
        </p:nvSpPr>
        <p:spPr>
          <a:xfrm>
            <a:off x="10924953" y="6611769"/>
            <a:ext cx="17301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shutterstock_91354799.jpg</a:t>
            </a:r>
            <a:endParaRPr 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34478E-558B-389E-0033-226D911BD290}"/>
              </a:ext>
            </a:extLst>
          </p:cNvPr>
          <p:cNvSpPr txBox="1"/>
          <p:nvPr/>
        </p:nvSpPr>
        <p:spPr>
          <a:xfrm>
            <a:off x="807664" y="1578603"/>
            <a:ext cx="438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Ευαισθητοποίηση του κοινού για τα οφέλη του ελαιόλαδου στην υγεία</a:t>
            </a:r>
          </a:p>
        </p:txBody>
      </p:sp>
      <p:sp>
        <p:nvSpPr>
          <p:cNvPr id="12" name="Βέλος: Κάτω 11">
            <a:extLst>
              <a:ext uri="{FF2B5EF4-FFF2-40B4-BE49-F238E27FC236}">
                <a16:creationId xmlns:a16="http://schemas.microsoft.com/office/drawing/2014/main" id="{D2EA199F-E44B-CA26-C5EE-508451E6F5D4}"/>
              </a:ext>
            </a:extLst>
          </p:cNvPr>
          <p:cNvSpPr/>
          <p:nvPr/>
        </p:nvSpPr>
        <p:spPr>
          <a:xfrm>
            <a:off x="2795424" y="2294500"/>
            <a:ext cx="256120" cy="485199"/>
          </a:xfrm>
          <a:prstGeom prst="downArrow">
            <a:avLst/>
          </a:prstGeom>
          <a:solidFill>
            <a:srgbClr val="FEE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Βέλος: Κάτω 12">
            <a:extLst>
              <a:ext uri="{FF2B5EF4-FFF2-40B4-BE49-F238E27FC236}">
                <a16:creationId xmlns:a16="http://schemas.microsoft.com/office/drawing/2014/main" id="{26DFDFD0-CC90-CCB6-2ECA-FA068D35A575}"/>
              </a:ext>
            </a:extLst>
          </p:cNvPr>
          <p:cNvSpPr/>
          <p:nvPr/>
        </p:nvSpPr>
        <p:spPr>
          <a:xfrm>
            <a:off x="2795424" y="3394341"/>
            <a:ext cx="256120" cy="485199"/>
          </a:xfrm>
          <a:prstGeom prst="downArrow">
            <a:avLst/>
          </a:prstGeom>
          <a:solidFill>
            <a:srgbClr val="FEE4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811BC3CA-E36A-01C5-0C6C-D44B6FB11D1C}"/>
              </a:ext>
            </a:extLst>
          </p:cNvPr>
          <p:cNvSpPr/>
          <p:nvPr/>
        </p:nvSpPr>
        <p:spPr>
          <a:xfrm>
            <a:off x="741714" y="4643798"/>
            <a:ext cx="4514806" cy="1333191"/>
          </a:xfrm>
          <a:prstGeom prst="rect">
            <a:avLst/>
          </a:prstGeom>
          <a:noFill/>
          <a:ln w="28575">
            <a:solidFill>
              <a:srgbClr val="FEE4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DB547-57E2-E41A-8FE7-456DFE2E1D2D}"/>
              </a:ext>
            </a:extLst>
          </p:cNvPr>
          <p:cNvSpPr txBox="1"/>
          <p:nvPr/>
        </p:nvSpPr>
        <p:spPr>
          <a:xfrm>
            <a:off x="1338553" y="4757691"/>
            <a:ext cx="342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Νοθεία του ελαιόλαδου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D0108-A90B-0520-6184-86C860E3BB85}"/>
              </a:ext>
            </a:extLst>
          </p:cNvPr>
          <p:cNvSpPr txBox="1"/>
          <p:nvPr/>
        </p:nvSpPr>
        <p:spPr>
          <a:xfrm>
            <a:off x="961760" y="5120335"/>
            <a:ext cx="407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-Ανάμιξη με λάδια κατώτερης ποιότητας</a:t>
            </a:r>
          </a:p>
          <a:p>
            <a:pPr algn="ctr"/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-Λανθασμένη γεωγραφική επισήμανση</a:t>
            </a:r>
          </a:p>
        </p:txBody>
      </p:sp>
    </p:spTree>
    <p:extLst>
      <p:ext uri="{BB962C8B-B14F-4D97-AF65-F5344CB8AC3E}">
        <p14:creationId xmlns:p14="http://schemas.microsoft.com/office/powerpoint/2010/main" val="10145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5" grpId="0" animBg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18F9F-252E-0B69-EF23-A8EDBA6EBAE5}"/>
              </a:ext>
            </a:extLst>
          </p:cNvPr>
          <p:cNvSpPr txBox="1"/>
          <p:nvPr/>
        </p:nvSpPr>
        <p:spPr>
          <a:xfrm>
            <a:off x="360000" y="360000"/>
            <a:ext cx="5934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 της Διπλωματικής Εργασίας</a:t>
            </a:r>
          </a:p>
        </p:txBody>
      </p:sp>
      <p:cxnSp>
        <p:nvCxnSpPr>
          <p:cNvPr id="6" name="Ευθεία γραμμή σύνδεσης 5">
            <a:extLst>
              <a:ext uri="{FF2B5EF4-FFF2-40B4-BE49-F238E27FC236}">
                <a16:creationId xmlns:a16="http://schemas.microsoft.com/office/drawing/2014/main" id="{32979D52-3DE9-6C71-AFBC-7BF27982D302}"/>
              </a:ext>
            </a:extLst>
          </p:cNvPr>
          <p:cNvCxnSpPr>
            <a:cxnSpLocks/>
          </p:cNvCxnSpPr>
          <p:nvPr/>
        </p:nvCxnSpPr>
        <p:spPr>
          <a:xfrm>
            <a:off x="406244" y="883220"/>
            <a:ext cx="5689756" cy="0"/>
          </a:xfrm>
          <a:prstGeom prst="line">
            <a:avLst/>
          </a:prstGeom>
          <a:ln>
            <a:solidFill>
              <a:srgbClr val="FEE467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80C3A-6E43-1F5B-1C14-AEB2A33D13AF}"/>
              </a:ext>
            </a:extLst>
          </p:cNvPr>
          <p:cNvSpPr txBox="1"/>
          <p:nvPr/>
        </p:nvSpPr>
        <p:spPr>
          <a:xfrm>
            <a:off x="2740666" y="2067469"/>
            <a:ext cx="7278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Αξιοποίηση δεδομένων φασματοσκοπίας μέσω τεχνικών μηχανικής μάθησης</a:t>
            </a:r>
            <a:endParaRPr lang="el-GR" dirty="0"/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A134F9E2-AA31-C924-0BCC-A0ECDAFBACE9}"/>
              </a:ext>
            </a:extLst>
          </p:cNvPr>
          <p:cNvGrpSpPr/>
          <p:nvPr/>
        </p:nvGrpSpPr>
        <p:grpSpPr>
          <a:xfrm>
            <a:off x="2952075" y="2762404"/>
            <a:ext cx="6856067" cy="1333191"/>
            <a:chOff x="3327460" y="2903629"/>
            <a:chExt cx="6856067" cy="13331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4B3C2E-E3D0-37B6-0033-72AC904CF33D}"/>
                </a:ext>
              </a:extLst>
            </p:cNvPr>
            <p:cNvSpPr txBox="1"/>
            <p:nvPr/>
          </p:nvSpPr>
          <p:spPr>
            <a:xfrm>
              <a:off x="3429363" y="3185503"/>
              <a:ext cx="665226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2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Ανάπτυξη προγνωστικού μοντέλου προσδιορισμού της γεωγραφικής προέλευσης των δειγμάτων ελαιόλαδου</a:t>
              </a:r>
              <a:endParaRPr lang="el-GR" sz="2200" dirty="0"/>
            </a:p>
          </p:txBody>
        </p:sp>
        <p:sp>
          <p:nvSpPr>
            <p:cNvPr id="12" name="Ορθογώνιο 11">
              <a:extLst>
                <a:ext uri="{FF2B5EF4-FFF2-40B4-BE49-F238E27FC236}">
                  <a16:creationId xmlns:a16="http://schemas.microsoft.com/office/drawing/2014/main" id="{5573640E-F025-7910-A649-E981EB8EAD98}"/>
                </a:ext>
              </a:extLst>
            </p:cNvPr>
            <p:cNvSpPr/>
            <p:nvPr/>
          </p:nvSpPr>
          <p:spPr>
            <a:xfrm>
              <a:off x="3327460" y="2903629"/>
              <a:ext cx="6856067" cy="1333191"/>
            </a:xfrm>
            <a:prstGeom prst="rect">
              <a:avLst/>
            </a:prstGeom>
            <a:noFill/>
            <a:ln w="28575">
              <a:solidFill>
                <a:srgbClr val="FEE46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347015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0C789-EF88-4E08-1445-D1A41E2FF063}"/>
              </a:ext>
            </a:extLst>
          </p:cNvPr>
          <p:cNvSpPr txBox="1"/>
          <p:nvPr/>
        </p:nvSpPr>
        <p:spPr>
          <a:xfrm>
            <a:off x="360000" y="360000"/>
            <a:ext cx="3280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Φασματοσκοπία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DF46E-47D4-9973-F25F-9DB673DD7753}"/>
              </a:ext>
            </a:extLst>
          </p:cNvPr>
          <p:cNvSpPr txBox="1"/>
          <p:nvPr/>
        </p:nvSpPr>
        <p:spPr>
          <a:xfrm>
            <a:off x="427377" y="1523781"/>
            <a:ext cx="629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φασματοσκοπία FTIR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βασίζεται στην αλληλεπίδραση της υπέρυθρης ακτινοβολίας με τα χημικά συστατικά ενός δείγματος.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1A9D4-9AB6-BC8A-A134-7927BC0AC9DD}"/>
              </a:ext>
            </a:extLst>
          </p:cNvPr>
          <p:cNvSpPr txBox="1"/>
          <p:nvPr/>
        </p:nvSpPr>
        <p:spPr>
          <a:xfrm>
            <a:off x="501814" y="4380923"/>
            <a:ext cx="7018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Οι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ορυφές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στο φάσμα αντιστοιχούν στα σημεία όπου τα μόρια απορροφούν υπέρυθρη ακτινοβολία λόγω δονητικών μεταβάσεων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AD0F4-FC9B-4CF9-461B-0639279FCCD9}"/>
              </a:ext>
            </a:extLst>
          </p:cNvPr>
          <p:cNvSpPr txBox="1"/>
          <p:nvPr/>
        </p:nvSpPr>
        <p:spPr>
          <a:xfrm>
            <a:off x="501814" y="5372775"/>
            <a:ext cx="748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Οι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υξομειώσεις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αποκαλύπτουν την ποσότητα ενέργειας που </a:t>
            </a:r>
            <a:r>
              <a:rPr lang="el-G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απορροφάτ</a:t>
            </a:r>
            <a:r>
              <a:rPr lang="el-G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αι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913EB-B290-7011-8498-03A6E502E508}"/>
              </a:ext>
            </a:extLst>
          </p:cNvPr>
          <p:cNvSpPr txBox="1"/>
          <p:nvPr/>
        </p:nvSpPr>
        <p:spPr>
          <a:xfrm>
            <a:off x="979224" y="2482211"/>
            <a:ext cx="5811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αντιπροσωπεύει τον κυματοαριθμό (σε cm⁻¹)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A55F1-7BEA-6233-C912-66FA00A4EF17}"/>
              </a:ext>
            </a:extLst>
          </p:cNvPr>
          <p:cNvSpPr txBox="1"/>
          <p:nvPr/>
        </p:nvSpPr>
        <p:spPr>
          <a:xfrm>
            <a:off x="954910" y="2996859"/>
            <a:ext cx="6133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Άξονας 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l-G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αντιπροσωπεύει την </a:t>
            </a:r>
            <a:r>
              <a:rPr lang="el-G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κανονικοποιημένη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απορρόφηση</a:t>
            </a:r>
            <a:endParaRPr lang="el-GR" dirty="0"/>
          </a:p>
        </p:txBody>
      </p:sp>
      <p:pic>
        <p:nvPicPr>
          <p:cNvPr id="1026" name="Picture 2" descr="Vector normalized and average FTIR spectra of six treatments S1-S6.">
            <a:extLst>
              <a:ext uri="{FF2B5EF4-FFF2-40B4-BE49-F238E27FC236}">
                <a16:creationId xmlns:a16="http://schemas.microsoft.com/office/drawing/2014/main" id="{FC0122B0-6B85-4A06-B9B8-2ED481987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28" y="699048"/>
            <a:ext cx="4688226" cy="370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FE5D61AD-28AD-BC33-F53C-409BA12A08F8}"/>
              </a:ext>
            </a:extLst>
          </p:cNvPr>
          <p:cNvSpPr/>
          <p:nvPr/>
        </p:nvSpPr>
        <p:spPr>
          <a:xfrm>
            <a:off x="9004270" y="4162365"/>
            <a:ext cx="1667817" cy="297976"/>
          </a:xfrm>
          <a:prstGeom prst="roundRect">
            <a:avLst/>
          </a:prstGeom>
          <a:noFill/>
          <a:ln>
            <a:solidFill>
              <a:srgbClr val="FE6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FFFF"/>
              </a:solidFill>
            </a:endParaRPr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CF014F25-5E66-BD24-7DD3-344521DFEED1}"/>
              </a:ext>
            </a:extLst>
          </p:cNvPr>
          <p:cNvSpPr/>
          <p:nvPr/>
        </p:nvSpPr>
        <p:spPr>
          <a:xfrm rot="5400000">
            <a:off x="6283512" y="2120951"/>
            <a:ext cx="1913252" cy="302817"/>
          </a:xfrm>
          <a:prstGeom prst="roundRect">
            <a:avLst/>
          </a:prstGeom>
          <a:noFill/>
          <a:ln>
            <a:solidFill>
              <a:srgbClr val="FE6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FFFFFF"/>
              </a:solidFill>
            </a:endParaRPr>
          </a:p>
        </p:txBody>
      </p:sp>
      <p:cxnSp>
        <p:nvCxnSpPr>
          <p:cNvPr id="2" name="Ευθεία γραμμή σύνδεσης 1">
            <a:extLst>
              <a:ext uri="{FF2B5EF4-FFF2-40B4-BE49-F238E27FC236}">
                <a16:creationId xmlns:a16="http://schemas.microsoft.com/office/drawing/2014/main" id="{F6B366C9-FCA8-3D3D-95AD-8FDCC5996F99}"/>
              </a:ext>
            </a:extLst>
          </p:cNvPr>
          <p:cNvCxnSpPr>
            <a:cxnSpLocks/>
          </p:cNvCxnSpPr>
          <p:nvPr/>
        </p:nvCxnSpPr>
        <p:spPr>
          <a:xfrm>
            <a:off x="427377" y="883220"/>
            <a:ext cx="2523223" cy="0"/>
          </a:xfrm>
          <a:prstGeom prst="line">
            <a:avLst/>
          </a:prstGeom>
          <a:ln>
            <a:solidFill>
              <a:srgbClr val="526C18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1BB8E5-4E33-0EFA-9ACA-27BEFB48A8FE}"/>
              </a:ext>
            </a:extLst>
          </p:cNvPr>
          <p:cNvSpPr txBox="1"/>
          <p:nvPr/>
        </p:nvSpPr>
        <p:spPr>
          <a:xfrm>
            <a:off x="7240139" y="6611779"/>
            <a:ext cx="49401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Vujanovic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Vladimir &amp; Kim,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Hwa &amp;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Lahlali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Rachid &amp; Karunakaran, Chithra</a:t>
            </a:r>
            <a:r>
              <a:rPr lang="el-G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(2019)</a:t>
            </a:r>
            <a:endParaRPr 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5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10FF58-A96D-BF71-EA58-95D79110707A}"/>
              </a:ext>
            </a:extLst>
          </p:cNvPr>
          <p:cNvSpPr txBox="1"/>
          <p:nvPr/>
        </p:nvSpPr>
        <p:spPr>
          <a:xfrm>
            <a:off x="360000" y="360000"/>
            <a:ext cx="492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Δεδομένα Φασματοσκοπίας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B3475C48-569E-FA20-4921-9DDA0919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3" t="1934" r="1146" b="4890"/>
          <a:stretch/>
        </p:blipFill>
        <p:spPr>
          <a:xfrm>
            <a:off x="6719974" y="1380226"/>
            <a:ext cx="3520261" cy="2692241"/>
          </a:xfrm>
          <a:prstGeom prst="rect">
            <a:avLst/>
          </a:prstGeom>
        </p:spPr>
      </p:pic>
      <p:pic>
        <p:nvPicPr>
          <p:cNvPr id="5" name="Εικόνα 4" descr="Εικόνα που περιέχει κείμενο, στιγμιότυπο οθόνης, λογισμικό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1EF43F04-2935-E033-72C5-97882F46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87" t="16214" r="1978" b="6862"/>
          <a:stretch/>
        </p:blipFill>
        <p:spPr>
          <a:xfrm>
            <a:off x="1951765" y="1380226"/>
            <a:ext cx="3520260" cy="2616041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2049BC30-A9A8-D9B2-1B06-95C0F12F2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5314074"/>
            <a:ext cx="560883" cy="473926"/>
          </a:xfrm>
          <a:prstGeom prst="rect">
            <a:avLst/>
          </a:prstGeom>
        </p:spPr>
      </p:pic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6414B7A-8DC4-F3E1-6726-E400233D33D2}"/>
              </a:ext>
            </a:extLst>
          </p:cNvPr>
          <p:cNvSpPr/>
          <p:nvPr/>
        </p:nvSpPr>
        <p:spPr>
          <a:xfrm>
            <a:off x="6980767" y="1439332"/>
            <a:ext cx="1164166" cy="745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C957E5D4-E713-1250-BDDF-DF769055DCB0}"/>
              </a:ext>
            </a:extLst>
          </p:cNvPr>
          <p:cNvSpPr/>
          <p:nvPr/>
        </p:nvSpPr>
        <p:spPr>
          <a:xfrm>
            <a:off x="2222500" y="1430864"/>
            <a:ext cx="1164166" cy="745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98B88-AB22-3C55-5353-9E9906D8F332}"/>
              </a:ext>
            </a:extLst>
          </p:cNvPr>
          <p:cNvSpPr txBox="1"/>
          <p:nvPr/>
        </p:nvSpPr>
        <p:spPr>
          <a:xfrm>
            <a:off x="2783384" y="5418668"/>
            <a:ext cx="412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Προέλευση των Δεδομένων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1D817-8B09-4C29-38F6-4252BDE3A3C0}"/>
              </a:ext>
            </a:extLst>
          </p:cNvPr>
          <p:cNvSpPr txBox="1"/>
          <p:nvPr/>
        </p:nvSpPr>
        <p:spPr>
          <a:xfrm>
            <a:off x="2783383" y="5811239"/>
            <a:ext cx="734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Τα δεδομένα προέρχονται από δείγματα ελαιόλαδου δύο περιοχών (10 από την Λακωνία και 10 από την Μεσσηνία). 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858F6DDC-D659-2A40-80C0-262012356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500" y="4361566"/>
            <a:ext cx="560883" cy="500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420BE-75E1-1ACB-D616-7C55AF1CD615}"/>
              </a:ext>
            </a:extLst>
          </p:cNvPr>
          <p:cNvSpPr txBox="1"/>
          <p:nvPr/>
        </p:nvSpPr>
        <p:spPr>
          <a:xfrm>
            <a:off x="2844767" y="4353018"/>
            <a:ext cx="412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Πλήθος Δεδομένων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4AB80-FE65-8A8B-0DC1-536DDF127F4F}"/>
              </a:ext>
            </a:extLst>
          </p:cNvPr>
          <p:cNvSpPr txBox="1"/>
          <p:nvPr/>
        </p:nvSpPr>
        <p:spPr>
          <a:xfrm>
            <a:off x="2844767" y="4729299"/>
            <a:ext cx="734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Συνολικά συλλέχθηκαν 20 δείγματα ελαιόλαδου,  με κάθε δείγμα να έχει 4000 γραμμές δεδομένων. </a:t>
            </a:r>
          </a:p>
        </p:txBody>
      </p:sp>
      <p:cxnSp>
        <p:nvCxnSpPr>
          <p:cNvPr id="8" name="Ευθεία γραμμή σύνδεσης 7">
            <a:extLst>
              <a:ext uri="{FF2B5EF4-FFF2-40B4-BE49-F238E27FC236}">
                <a16:creationId xmlns:a16="http://schemas.microsoft.com/office/drawing/2014/main" id="{7AEC7C3D-DBFE-5201-8534-AEA225506DDC}"/>
              </a:ext>
            </a:extLst>
          </p:cNvPr>
          <p:cNvCxnSpPr>
            <a:cxnSpLocks/>
          </p:cNvCxnSpPr>
          <p:nvPr/>
        </p:nvCxnSpPr>
        <p:spPr>
          <a:xfrm>
            <a:off x="427377" y="883220"/>
            <a:ext cx="42986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3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65487B-2372-6137-CB3D-93633881688E}"/>
              </a:ext>
            </a:extLst>
          </p:cNvPr>
          <p:cNvSpPr txBox="1"/>
          <p:nvPr/>
        </p:nvSpPr>
        <p:spPr>
          <a:xfrm>
            <a:off x="360000" y="360000"/>
            <a:ext cx="4851207" cy="5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Επεξεργασία Δεδομένων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7E484-3F57-418E-7936-2648BF4CD9C8}"/>
              </a:ext>
            </a:extLst>
          </p:cNvPr>
          <p:cNvSpPr txBox="1"/>
          <p:nvPr/>
        </p:nvSpPr>
        <p:spPr>
          <a:xfrm>
            <a:off x="526678" y="1958472"/>
            <a:ext cx="4011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solidFill>
                  <a:srgbClr val="0D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l-GR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εδομένα </a:t>
            </a:r>
            <a:r>
              <a:rPr lang="el-GR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Φασματοφωτομετρίας</a:t>
            </a:r>
            <a:r>
              <a:rPr lang="el-GR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Υπέρυθρου με Μετασχηματισμό </a:t>
            </a:r>
            <a:r>
              <a:rPr lang="el-GR" sz="1600" dirty="0" err="1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Fourier</a:t>
            </a:r>
            <a:r>
              <a:rPr lang="el-GR" sz="16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(FTIR)</a:t>
            </a:r>
            <a:endParaRPr lang="el-GR" sz="1600" dirty="0"/>
          </a:p>
        </p:txBody>
      </p:sp>
      <p:pic>
        <p:nvPicPr>
          <p:cNvPr id="6" name="Εικόνα 5" descr="Εικόνα που περιέχει κείμενο, στιγμιότυπο οθόνης, λογισμικό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A369476A-D130-6211-9379-7A0D74FC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7" t="14125" r="1978" b="6919"/>
          <a:stretch/>
        </p:blipFill>
        <p:spPr>
          <a:xfrm>
            <a:off x="712510" y="2596543"/>
            <a:ext cx="3322462" cy="2534257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λογισμικό, γράφ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BB7AFC19-3749-829A-B88A-C281B68CDF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33" t="17055"/>
          <a:stretch/>
        </p:blipFill>
        <p:spPr>
          <a:xfrm>
            <a:off x="7501524" y="1171126"/>
            <a:ext cx="3312811" cy="252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3D5893-ADED-877B-D664-A13370651849}"/>
              </a:ext>
            </a:extLst>
          </p:cNvPr>
          <p:cNvSpPr txBox="1"/>
          <p:nvPr/>
        </p:nvSpPr>
        <p:spPr>
          <a:xfrm>
            <a:off x="6823018" y="586123"/>
            <a:ext cx="5103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Δεδομένα επεξεργασμένα με </a:t>
            </a:r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διαδικασία ομαδοποίησης συνεχών ή διακριτών δεδομένων σε διαστήματα (</a:t>
            </a:r>
            <a:r>
              <a:rPr lang="el-GR" sz="1600" dirty="0" err="1"/>
              <a:t>Binning</a:t>
            </a:r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Βέλος: Δεξιό 10">
            <a:extLst>
              <a:ext uri="{FF2B5EF4-FFF2-40B4-BE49-F238E27FC236}">
                <a16:creationId xmlns:a16="http://schemas.microsoft.com/office/drawing/2014/main" id="{63038D96-62A9-2CA7-A401-C52D73589B57}"/>
              </a:ext>
            </a:extLst>
          </p:cNvPr>
          <p:cNvSpPr/>
          <p:nvPr/>
        </p:nvSpPr>
        <p:spPr>
          <a:xfrm rot="20264205">
            <a:off x="4458619" y="2673413"/>
            <a:ext cx="2714043" cy="8874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17093-F6BD-EE98-A9B3-28C4221BCBFE}"/>
              </a:ext>
            </a:extLst>
          </p:cNvPr>
          <p:cNvSpPr txBox="1"/>
          <p:nvPr/>
        </p:nvSpPr>
        <p:spPr>
          <a:xfrm>
            <a:off x="7051829" y="3756949"/>
            <a:ext cx="4438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Δεδομένα επεξεργάστηκαν και με την τεχνική </a:t>
            </a:r>
            <a:r>
              <a:rPr lang="el-GR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Principal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(PCA)</a:t>
            </a:r>
          </a:p>
        </p:txBody>
      </p:sp>
      <p:sp>
        <p:nvSpPr>
          <p:cNvPr id="3" name="Οβάλ 2">
            <a:extLst>
              <a:ext uri="{FF2B5EF4-FFF2-40B4-BE49-F238E27FC236}">
                <a16:creationId xmlns:a16="http://schemas.microsoft.com/office/drawing/2014/main" id="{E17F063E-AA27-D9ED-590F-7FA40FF33F28}"/>
              </a:ext>
            </a:extLst>
          </p:cNvPr>
          <p:cNvSpPr/>
          <p:nvPr/>
        </p:nvSpPr>
        <p:spPr>
          <a:xfrm>
            <a:off x="8203197" y="2476735"/>
            <a:ext cx="586468" cy="9061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03652C1D-E73C-197E-0D98-7E920B9DA629}"/>
              </a:ext>
            </a:extLst>
          </p:cNvPr>
          <p:cNvSpPr/>
          <p:nvPr/>
        </p:nvSpPr>
        <p:spPr>
          <a:xfrm>
            <a:off x="2793410" y="2790560"/>
            <a:ext cx="428481" cy="20411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βάλ 15">
            <a:extLst>
              <a:ext uri="{FF2B5EF4-FFF2-40B4-BE49-F238E27FC236}">
                <a16:creationId xmlns:a16="http://schemas.microsoft.com/office/drawing/2014/main" id="{4E5C8E7A-A5F6-FDC1-7AA1-1D1604483FA8}"/>
              </a:ext>
            </a:extLst>
          </p:cNvPr>
          <p:cNvSpPr/>
          <p:nvPr/>
        </p:nvSpPr>
        <p:spPr>
          <a:xfrm>
            <a:off x="9610795" y="1273733"/>
            <a:ext cx="442577" cy="20430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Οβάλ 16">
            <a:extLst>
              <a:ext uri="{FF2B5EF4-FFF2-40B4-BE49-F238E27FC236}">
                <a16:creationId xmlns:a16="http://schemas.microsoft.com/office/drawing/2014/main" id="{22CE30C7-70D1-20BE-A69A-87D55AB27757}"/>
              </a:ext>
            </a:extLst>
          </p:cNvPr>
          <p:cNvSpPr/>
          <p:nvPr/>
        </p:nvSpPr>
        <p:spPr>
          <a:xfrm>
            <a:off x="1378181" y="3986733"/>
            <a:ext cx="586657" cy="859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8" name="Οβάλ 17">
            <a:extLst>
              <a:ext uri="{FF2B5EF4-FFF2-40B4-BE49-F238E27FC236}">
                <a16:creationId xmlns:a16="http://schemas.microsoft.com/office/drawing/2014/main" id="{61451496-CCB6-B190-CD0D-7765A7207FCC}"/>
              </a:ext>
            </a:extLst>
          </p:cNvPr>
          <p:cNvSpPr/>
          <p:nvPr/>
        </p:nvSpPr>
        <p:spPr>
          <a:xfrm rot="16200000" flipH="1">
            <a:off x="476886" y="4099223"/>
            <a:ext cx="1223273" cy="299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9" name="Οβάλ 18">
            <a:extLst>
              <a:ext uri="{FF2B5EF4-FFF2-40B4-BE49-F238E27FC236}">
                <a16:creationId xmlns:a16="http://schemas.microsoft.com/office/drawing/2014/main" id="{DBD32BD7-FD54-1F48-9E3D-32235165F5CD}"/>
              </a:ext>
            </a:extLst>
          </p:cNvPr>
          <p:cNvSpPr/>
          <p:nvPr/>
        </p:nvSpPr>
        <p:spPr>
          <a:xfrm rot="16200000" flipH="1">
            <a:off x="7384053" y="2781314"/>
            <a:ext cx="1048648" cy="2992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0" name="Οβάλ 19">
            <a:extLst>
              <a:ext uri="{FF2B5EF4-FFF2-40B4-BE49-F238E27FC236}">
                <a16:creationId xmlns:a16="http://schemas.microsoft.com/office/drawing/2014/main" id="{7F0852EF-0033-549F-949D-FE462C3C0936}"/>
              </a:ext>
            </a:extLst>
          </p:cNvPr>
          <p:cNvSpPr/>
          <p:nvPr/>
        </p:nvSpPr>
        <p:spPr>
          <a:xfrm>
            <a:off x="1790228" y="3777720"/>
            <a:ext cx="198453" cy="2174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Οβάλ 23">
            <a:extLst>
              <a:ext uri="{FF2B5EF4-FFF2-40B4-BE49-F238E27FC236}">
                <a16:creationId xmlns:a16="http://schemas.microsoft.com/office/drawing/2014/main" id="{FEB92408-674E-AF42-80F7-8886EA5F10EB}"/>
              </a:ext>
            </a:extLst>
          </p:cNvPr>
          <p:cNvSpPr/>
          <p:nvPr/>
        </p:nvSpPr>
        <p:spPr>
          <a:xfrm>
            <a:off x="8597124" y="2297974"/>
            <a:ext cx="230642" cy="2172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Οβάλ 24">
            <a:extLst>
              <a:ext uri="{FF2B5EF4-FFF2-40B4-BE49-F238E27FC236}">
                <a16:creationId xmlns:a16="http://schemas.microsoft.com/office/drawing/2014/main" id="{E986A3F6-FA97-2FA7-26E3-F2F9E30FDE7B}"/>
              </a:ext>
            </a:extLst>
          </p:cNvPr>
          <p:cNvSpPr/>
          <p:nvPr/>
        </p:nvSpPr>
        <p:spPr>
          <a:xfrm>
            <a:off x="1282880" y="3480572"/>
            <a:ext cx="198453" cy="2174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Οβάλ 25">
            <a:extLst>
              <a:ext uri="{FF2B5EF4-FFF2-40B4-BE49-F238E27FC236}">
                <a16:creationId xmlns:a16="http://schemas.microsoft.com/office/drawing/2014/main" id="{9E779880-5346-39B9-B683-CDE36877B3EE}"/>
              </a:ext>
            </a:extLst>
          </p:cNvPr>
          <p:cNvSpPr/>
          <p:nvPr/>
        </p:nvSpPr>
        <p:spPr>
          <a:xfrm>
            <a:off x="3193749" y="2787285"/>
            <a:ext cx="198453" cy="2174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Οβάλ 26">
            <a:extLst>
              <a:ext uri="{FF2B5EF4-FFF2-40B4-BE49-F238E27FC236}">
                <a16:creationId xmlns:a16="http://schemas.microsoft.com/office/drawing/2014/main" id="{EA498954-1524-FC38-7192-3A5DF95B8E82}"/>
              </a:ext>
            </a:extLst>
          </p:cNvPr>
          <p:cNvSpPr/>
          <p:nvPr/>
        </p:nvSpPr>
        <p:spPr>
          <a:xfrm>
            <a:off x="10119845" y="1273733"/>
            <a:ext cx="230642" cy="2172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Οβάλ 27">
            <a:extLst>
              <a:ext uri="{FF2B5EF4-FFF2-40B4-BE49-F238E27FC236}">
                <a16:creationId xmlns:a16="http://schemas.microsoft.com/office/drawing/2014/main" id="{5BDE6BC7-1B24-7112-F801-D61D1B56CDE8}"/>
              </a:ext>
            </a:extLst>
          </p:cNvPr>
          <p:cNvSpPr/>
          <p:nvPr/>
        </p:nvSpPr>
        <p:spPr>
          <a:xfrm>
            <a:off x="8030489" y="2246987"/>
            <a:ext cx="230642" cy="2172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07863-603F-8369-4EBB-CD3997A312FD}"/>
              </a:ext>
            </a:extLst>
          </p:cNvPr>
          <p:cNvSpPr txBox="1"/>
          <p:nvPr/>
        </p:nvSpPr>
        <p:spPr>
          <a:xfrm rot="20238723">
            <a:off x="4732535" y="2326828"/>
            <a:ext cx="207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Επεξεργασία με </a:t>
            </a:r>
            <a:r>
              <a:rPr lang="el-G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Binning</a:t>
            </a:r>
            <a:endParaRPr lang="el-G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A96C2-F5BF-13E6-9D0D-4F6A189BC600}"/>
              </a:ext>
            </a:extLst>
          </p:cNvPr>
          <p:cNvSpPr txBox="1"/>
          <p:nvPr/>
        </p:nvSpPr>
        <p:spPr>
          <a:xfrm rot="1728712">
            <a:off x="4699225" y="4154901"/>
            <a:ext cx="207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Επεξεργασία με PCA</a:t>
            </a:r>
          </a:p>
        </p:txBody>
      </p:sp>
      <p:sp>
        <p:nvSpPr>
          <p:cNvPr id="31" name="Βέλος: Δεξιό 30">
            <a:extLst>
              <a:ext uri="{FF2B5EF4-FFF2-40B4-BE49-F238E27FC236}">
                <a16:creationId xmlns:a16="http://schemas.microsoft.com/office/drawing/2014/main" id="{E90C8D82-3F5E-2C57-269F-9BA1AA93964D}"/>
              </a:ext>
            </a:extLst>
          </p:cNvPr>
          <p:cNvSpPr/>
          <p:nvPr/>
        </p:nvSpPr>
        <p:spPr>
          <a:xfrm rot="1679657">
            <a:off x="4428145" y="4355724"/>
            <a:ext cx="2132048" cy="10062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6C407F4E-79FE-7828-E2BC-36E26BE751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528" t="4361" r="2219"/>
          <a:stretch/>
        </p:blipFill>
        <p:spPr>
          <a:xfrm>
            <a:off x="9478689" y="4445001"/>
            <a:ext cx="2438138" cy="1921383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2F1C088E-0A6F-0124-0533-CECA4179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56" r="33514"/>
          <a:stretch/>
        </p:blipFill>
        <p:spPr>
          <a:xfrm>
            <a:off x="6713757" y="4445001"/>
            <a:ext cx="2557243" cy="1921383"/>
          </a:xfrm>
          <a:prstGeom prst="rect">
            <a:avLst/>
          </a:prstGeom>
        </p:spPr>
      </p:pic>
      <p:pic>
        <p:nvPicPr>
          <p:cNvPr id="32" name="Εικόνα 31">
            <a:extLst>
              <a:ext uri="{FF2B5EF4-FFF2-40B4-BE49-F238E27FC236}">
                <a16:creationId xmlns:a16="http://schemas.microsoft.com/office/drawing/2014/main" id="{42327E0E-E8AE-246A-7C0C-903FD2BEC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999" y="4445001"/>
            <a:ext cx="207689" cy="1921383"/>
          </a:xfrm>
          <a:prstGeom prst="rect">
            <a:avLst/>
          </a:prstGeom>
        </p:spPr>
      </p:pic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1D49B20-010E-6740-A17B-1690FF3617B6}"/>
              </a:ext>
            </a:extLst>
          </p:cNvPr>
          <p:cNvSpPr/>
          <p:nvPr/>
        </p:nvSpPr>
        <p:spPr>
          <a:xfrm>
            <a:off x="700261" y="2597210"/>
            <a:ext cx="337173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B8CB61BB-4B53-FE4F-FF38-0462AD9606B3}"/>
              </a:ext>
            </a:extLst>
          </p:cNvPr>
          <p:cNvCxnSpPr>
            <a:cxnSpLocks/>
          </p:cNvCxnSpPr>
          <p:nvPr/>
        </p:nvCxnSpPr>
        <p:spPr>
          <a:xfrm>
            <a:off x="386459" y="951407"/>
            <a:ext cx="4366940" cy="0"/>
          </a:xfrm>
          <a:prstGeom prst="line">
            <a:avLst/>
          </a:prstGeom>
          <a:ln w="28575">
            <a:solidFill>
              <a:srgbClr val="7E92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42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5" grpId="0"/>
      <p:bldP spid="15" grpId="1"/>
      <p:bldP spid="3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" grpId="0"/>
      <p:bldP spid="21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558628-51EA-9587-03AE-ECEB600CB660}"/>
              </a:ext>
            </a:extLst>
          </p:cNvPr>
          <p:cNvSpPr txBox="1"/>
          <p:nvPr/>
        </p:nvSpPr>
        <p:spPr>
          <a:xfrm>
            <a:off x="360000" y="360000"/>
            <a:ext cx="6592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Μηχανική Μάθηση και Αλγόριθμοι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6B3606-2490-AA52-DA8B-43335DFEA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/>
          <a:stretch/>
        </p:blipFill>
        <p:spPr bwMode="auto">
          <a:xfrm>
            <a:off x="2927412" y="1740762"/>
            <a:ext cx="6337176" cy="29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9CC1CA8-1DB4-42EE-D81A-364AA0875399}"/>
              </a:ext>
            </a:extLst>
          </p:cNvPr>
          <p:cNvSpPr/>
          <p:nvPr/>
        </p:nvSpPr>
        <p:spPr>
          <a:xfrm>
            <a:off x="3184875" y="1740764"/>
            <a:ext cx="6079713" cy="777563"/>
          </a:xfrm>
          <a:prstGeom prst="rect">
            <a:avLst/>
          </a:prstGeom>
          <a:solidFill>
            <a:srgbClr val="507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A9FE3C97-7F34-D0E5-F161-1749C98EE4CC}"/>
              </a:ext>
            </a:extLst>
          </p:cNvPr>
          <p:cNvSpPr/>
          <p:nvPr/>
        </p:nvSpPr>
        <p:spPr>
          <a:xfrm>
            <a:off x="8342806" y="1740762"/>
            <a:ext cx="2587925" cy="948906"/>
          </a:xfrm>
          <a:prstGeom prst="rect">
            <a:avLst/>
          </a:prstGeom>
          <a:solidFill>
            <a:srgbClr val="507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endParaRPr lang="el-G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Οβάλ 29">
            <a:extLst>
              <a:ext uri="{FF2B5EF4-FFF2-40B4-BE49-F238E27FC236}">
                <a16:creationId xmlns:a16="http://schemas.microsoft.com/office/drawing/2014/main" id="{A79A99C6-297D-1485-E6E5-D9626D8318F1}"/>
              </a:ext>
            </a:extLst>
          </p:cNvPr>
          <p:cNvSpPr/>
          <p:nvPr/>
        </p:nvSpPr>
        <p:spPr>
          <a:xfrm>
            <a:off x="7305575" y="3579375"/>
            <a:ext cx="2050959" cy="1086927"/>
          </a:xfrm>
          <a:prstGeom prst="ellipse">
            <a:avLst/>
          </a:prstGeom>
          <a:solidFill>
            <a:srgbClr val="507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upervised</a:t>
            </a:r>
            <a:endParaRPr lang="el-GR" sz="2000" dirty="0"/>
          </a:p>
        </p:txBody>
      </p:sp>
      <p:sp>
        <p:nvSpPr>
          <p:cNvPr id="31" name="Οβάλ 30">
            <a:extLst>
              <a:ext uri="{FF2B5EF4-FFF2-40B4-BE49-F238E27FC236}">
                <a16:creationId xmlns:a16="http://schemas.microsoft.com/office/drawing/2014/main" id="{1C99FB4B-21C1-2EF8-5FBD-F2E86F213BC8}"/>
              </a:ext>
            </a:extLst>
          </p:cNvPr>
          <p:cNvSpPr/>
          <p:nvPr/>
        </p:nvSpPr>
        <p:spPr>
          <a:xfrm>
            <a:off x="9636769" y="3579375"/>
            <a:ext cx="2319442" cy="1086927"/>
          </a:xfrm>
          <a:prstGeom prst="ellipse">
            <a:avLst/>
          </a:prstGeom>
          <a:solidFill>
            <a:srgbClr val="507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endParaRPr lang="el-GR" sz="2000" dirty="0"/>
          </a:p>
        </p:txBody>
      </p: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27058EEE-5419-AB38-5B24-AFA4DE7B2A94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8331055" y="2689668"/>
            <a:ext cx="1305714" cy="889707"/>
          </a:xfrm>
          <a:prstGeom prst="straightConnector1">
            <a:avLst/>
          </a:prstGeom>
          <a:ln>
            <a:solidFill>
              <a:srgbClr val="50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Ευθύγραμμο βέλος σύνδεσης 32">
            <a:extLst>
              <a:ext uri="{FF2B5EF4-FFF2-40B4-BE49-F238E27FC236}">
                <a16:creationId xmlns:a16="http://schemas.microsoft.com/office/drawing/2014/main" id="{64933BF1-04B3-0D39-7A6A-C9A7171D7C29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9636769" y="2689668"/>
            <a:ext cx="1159721" cy="889707"/>
          </a:xfrm>
          <a:prstGeom prst="straightConnector1">
            <a:avLst/>
          </a:prstGeom>
          <a:ln>
            <a:solidFill>
              <a:srgbClr val="50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Ευθεία γραμμή σύνδεσης 2">
            <a:extLst>
              <a:ext uri="{FF2B5EF4-FFF2-40B4-BE49-F238E27FC236}">
                <a16:creationId xmlns:a16="http://schemas.microsoft.com/office/drawing/2014/main" id="{8E3D2F5C-8443-6487-0265-4A5B6F1287DE}"/>
              </a:ext>
            </a:extLst>
          </p:cNvPr>
          <p:cNvCxnSpPr>
            <a:cxnSpLocks/>
          </p:cNvCxnSpPr>
          <p:nvPr/>
        </p:nvCxnSpPr>
        <p:spPr>
          <a:xfrm>
            <a:off x="460689" y="940763"/>
            <a:ext cx="6321111" cy="0"/>
          </a:xfrm>
          <a:prstGeom prst="line">
            <a:avLst/>
          </a:prstGeom>
          <a:ln w="28575">
            <a:solidFill>
              <a:srgbClr val="507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B5D4BD-B901-22E5-DA86-E98737DAE8AF}"/>
              </a:ext>
            </a:extLst>
          </p:cNvPr>
          <p:cNvSpPr txBox="1"/>
          <p:nvPr/>
        </p:nvSpPr>
        <p:spPr>
          <a:xfrm>
            <a:off x="11379054" y="6611779"/>
            <a:ext cx="812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mapendo.co</a:t>
            </a:r>
            <a:endParaRPr lang="el-G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08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19714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-0.20625 0.001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9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3200" b="1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4012</TotalTime>
  <Words>838</Words>
  <Application>Microsoft Office PowerPoint</Application>
  <PresentationFormat>Ευρεία οθόνη</PresentationFormat>
  <Paragraphs>289</Paragraphs>
  <Slides>17</Slides>
  <Notes>17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Courier New</vt:lpstr>
      <vt:lpstr>Times New Roman</vt:lpstr>
      <vt:lpstr>Θέμα του Office</vt:lpstr>
      <vt:lpstr>Παρουσίαση του PowerPoint</vt:lpstr>
      <vt:lpstr>Παρουσίαση του PowerPoint</vt:lpstr>
      <vt:lpstr>Ποιότητα του Ελαιόλαδου 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ΠΑΠΑΓΕΩΡΓΙΟΥ ΔΗΜΗΤΡΙΟΣ</dc:creator>
  <cp:lastModifiedBy>ΠΑΠΑΓΕΩΡΓΙΟΥ ΔΗΜΗΤΡΙΟΣ</cp:lastModifiedBy>
  <cp:revision>554</cp:revision>
  <dcterms:created xsi:type="dcterms:W3CDTF">2024-10-01T08:22:50Z</dcterms:created>
  <dcterms:modified xsi:type="dcterms:W3CDTF">2024-10-14T09:16:01Z</dcterms:modified>
</cp:coreProperties>
</file>